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
      <p:font typeface="Quattrocento Sans" panose="020B0502050000020003" pitchFamily="34"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XgqUXfmyGhTMPkxLfSVYoY/W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B5DEA9-7514-45CB-9A26-C71D3BD13332}">
  <a:tblStyle styleId="{D7B5DEA9-7514-45CB-9A26-C71D3BD13332}" styleName="Table_0">
    <a:wholeTbl>
      <a:tcTxStyle b="off" i="off">
        <a:font>
          <a:latin typeface="Trebuchet MS"/>
          <a:ea typeface="Trebuchet MS"/>
          <a:cs typeface="Trebuchet MS"/>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EF4E7"/>
          </a:solidFill>
        </a:fill>
      </a:tcStyle>
    </a:wholeTbl>
    <a:band1H>
      <a:tcTxStyle b="off" i="off"/>
      <a:tcStyle>
        <a:tcBdr/>
        <a:fill>
          <a:solidFill>
            <a:srgbClr val="DBE9CB"/>
          </a:solidFill>
        </a:fill>
      </a:tcStyle>
    </a:band1H>
    <a:band2H>
      <a:tcTxStyle b="off" i="off"/>
      <a:tcStyle>
        <a:tcBdr/>
      </a:tcStyle>
    </a:band2H>
    <a:band1V>
      <a:tcTxStyle b="off" i="off"/>
      <a:tcStyle>
        <a:tcBdr/>
        <a:fill>
          <a:solidFill>
            <a:srgbClr val="DBE9CB"/>
          </a:solidFill>
        </a:fill>
      </a:tcStyle>
    </a:band1V>
    <a:band2V>
      <a:tcTxStyle b="off" i="off"/>
      <a:tcStyle>
        <a:tcBdr/>
      </a:tcStyle>
    </a:band2V>
    <a:lastCol>
      <a:tcTxStyle b="on" i="off">
        <a:font>
          <a:latin typeface="Trebuchet MS"/>
          <a:ea typeface="Trebuchet MS"/>
          <a:cs typeface="Trebuchet MS"/>
        </a:font>
        <a:srgbClr val="FFFFFF"/>
      </a:tcTxStyle>
      <a:tcStyle>
        <a:tcBdr/>
        <a:fill>
          <a:solidFill>
            <a:srgbClr val="90C226"/>
          </a:solidFill>
        </a:fill>
      </a:tcStyle>
    </a:lastCol>
    <a:firstCol>
      <a:tcTxStyle b="on" i="off">
        <a:font>
          <a:latin typeface="Trebuchet MS"/>
          <a:ea typeface="Trebuchet MS"/>
          <a:cs typeface="Trebuchet MS"/>
        </a:font>
        <a:srgbClr val="FFFFFF"/>
      </a:tcTxStyle>
      <a:tcStyle>
        <a:tcBdr/>
        <a:fill>
          <a:solidFill>
            <a:srgbClr val="90C226"/>
          </a:solidFill>
        </a:fill>
      </a:tcStyle>
    </a:firstCol>
    <a:lastRow>
      <a:tcTxStyle b="on" i="off">
        <a:font>
          <a:latin typeface="Trebuchet MS"/>
          <a:ea typeface="Trebuchet MS"/>
          <a:cs typeface="Trebuchet MS"/>
        </a:font>
        <a:srgbClr val="FFFFFF"/>
      </a:tcTxStyle>
      <a:tcStyle>
        <a:tcBdr>
          <a:top>
            <a:ln w="38100" cap="flat" cmpd="sng">
              <a:solidFill>
                <a:srgbClr val="FFFFFF"/>
              </a:solidFill>
              <a:prstDash val="solid"/>
              <a:round/>
              <a:headEnd type="none" w="sm" len="sm"/>
              <a:tailEnd type="none" w="sm" len="sm"/>
            </a:ln>
          </a:top>
        </a:tcBdr>
        <a:fill>
          <a:solidFill>
            <a:srgbClr val="90C226"/>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rgbClr val="FFFFFF"/>
      </a:tcTxStyle>
      <a:tcStyle>
        <a:tcBdr>
          <a:bottom>
            <a:ln w="38100" cap="flat" cmpd="sng">
              <a:solidFill>
                <a:srgbClr val="FFFFFF"/>
              </a:solidFill>
              <a:prstDash val="solid"/>
              <a:round/>
              <a:headEnd type="none" w="sm" len="sm"/>
              <a:tailEnd type="none" w="sm" len="sm"/>
            </a:ln>
          </a:bottom>
        </a:tcBdr>
        <a:fill>
          <a:solidFill>
            <a:srgbClr val="90C226"/>
          </a:solidFill>
        </a:fill>
      </a:tcStyle>
    </a:firstRow>
    <a:neCell>
      <a:tcTxStyle b="off" i="off"/>
      <a:tcStyle>
        <a:tcBdr/>
      </a:tcStyle>
    </a:neCell>
    <a:nwCell>
      <a:tcTxStyle b="off" i="off"/>
      <a:tcStyle>
        <a:tcBdr/>
      </a:tcStyle>
    </a:nwCell>
  </a:tblStyle>
  <a:tblStyle styleId="{E3A9C78C-ED80-4853-9913-70DFF6F69403}"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324EF8F-D19B-4226-80E9-84E9C546692E}" styleName="Table_2">
    <a:wholeTbl>
      <a:tcTxStyle b="off" i="off">
        <a:font>
          <a:latin typeface="Trebuchet MS"/>
          <a:ea typeface="Trebuchet MS"/>
          <a:cs typeface="Trebuchet MS"/>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FAF3E7"/>
          </a:solidFill>
        </a:fill>
      </a:tcStyle>
    </a:band1H>
    <a:band2H>
      <a:tcTxStyle b="off" i="off"/>
      <a:tcStyle>
        <a:tcBdr/>
      </a:tcStyle>
    </a:band2H>
    <a:band1V>
      <a:tcTxStyle b="off" i="off"/>
      <a:tcStyle>
        <a:tcBdr/>
        <a:fill>
          <a:solidFill>
            <a:srgbClr val="FAF3E7"/>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chemeClr val="lt1"/>
      </a:tcTxStyle>
      <a:tcStyle>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abcbbd74c5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abcbbd74c5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abcbbd74c5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abcbbd74c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abcbbd74c5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2abcbbd74c5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abcbbd74c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abcbbd74c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2abcbbd74c5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abcbbd74c5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abcbbd74c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2abcbbd74c5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abcbbd74c5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abcbbd74c5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abcbbd74c5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abcbbd74c5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abcbbd74c5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2abcbbd74c5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abcbbd74c5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abcbbd74c5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abcbbd74c5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a:t>
            </a:r>
            <a:endParaRPr/>
          </a:p>
        </p:txBody>
      </p:sp>
      <p:sp>
        <p:nvSpPr>
          <p:cNvPr id="491" name="Google Shape;49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acc1777c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acc1777c5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2acc1777c5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acc1777c5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acc1777c51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acc1777c51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acc1777c51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acc1777c51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2acc1777c51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WW</a:t>
            </a:r>
            <a:endParaRPr/>
          </a:p>
        </p:txBody>
      </p:sp>
      <p:sp>
        <p:nvSpPr>
          <p:cNvPr id="587" name="Google Shape;58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WW</a:t>
            </a:r>
            <a:endParaRPr/>
          </a:p>
        </p:txBody>
      </p:sp>
      <p:sp>
        <p:nvSpPr>
          <p:cNvPr id="595" name="Google Shape;59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VB</a:t>
            </a:r>
            <a:endParaRPr/>
          </a:p>
        </p:txBody>
      </p:sp>
      <p:sp>
        <p:nvSpPr>
          <p:cNvPr id="616" name="Google Shape;61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WW</a:t>
            </a:r>
            <a:endParaRPr/>
          </a:p>
        </p:txBody>
      </p:sp>
      <p:sp>
        <p:nvSpPr>
          <p:cNvPr id="640" name="Google Shape;64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38"/>
          <p:cNvGrpSpPr/>
          <p:nvPr/>
        </p:nvGrpSpPr>
        <p:grpSpPr>
          <a:xfrm>
            <a:off x="-8466" y="-8468"/>
            <a:ext cx="9169804" cy="6874935"/>
            <a:chOff x="-8466" y="-8468"/>
            <a:chExt cx="9169804" cy="6874935"/>
          </a:xfrm>
        </p:grpSpPr>
        <p:cxnSp>
          <p:nvCxnSpPr>
            <p:cNvPr id="28" name="Google Shape;28;p38"/>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29" name="Google Shape;29;p38"/>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30" name="Google Shape;30;p38"/>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8"/>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8"/>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8"/>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411"/>
              </a:srgbClr>
            </a:solidFill>
            <a:ln>
              <a:noFill/>
            </a:ln>
          </p:spPr>
        </p:sp>
        <p:sp>
          <p:nvSpPr>
            <p:cNvPr id="34" name="Google Shape;34;p38"/>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8"/>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8"/>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8"/>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313"/>
              </a:schemeClr>
            </a:solidFill>
            <a:ln>
              <a:noFill/>
            </a:ln>
          </p:spPr>
        </p:sp>
      </p:grpSp>
      <p:sp>
        <p:nvSpPr>
          <p:cNvPr id="38" name="Google Shape;38;p38"/>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0" name="Google Shape;40;p3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47"/>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7"/>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7" name="Google Shape;97;p4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48"/>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8"/>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03" name="Google Shape;103;p48"/>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4" name="Google Shape;104;p4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48"/>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8" name="Google Shape;108;p48"/>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49"/>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9"/>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2" name="Google Shape;112;p4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50"/>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0"/>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8" name="Google Shape;118;p50"/>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9" name="Google Shape;119;p5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50"/>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23" name="Google Shape;123;p50"/>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BFE47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51"/>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51"/>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7" name="Google Shape;127;p51"/>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8" name="Google Shape;128;p5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5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52"/>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52"/>
          <p:cNvSpPr txBox="1">
            <a:spLocks noGrp="1"/>
          </p:cNvSpPr>
          <p:nvPr>
            <p:ph type="body" idx="1"/>
          </p:nvPr>
        </p:nvSpPr>
        <p:spPr>
          <a:xfrm rot="5400000">
            <a:off x="1843070" y="927120"/>
            <a:ext cx="3880773" cy="6347714"/>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4" name="Google Shape;134;p5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5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53"/>
          <p:cNvSpPr txBox="1">
            <a:spLocks noGrp="1"/>
          </p:cNvSpPr>
          <p:nvPr>
            <p:ph type="title"/>
          </p:nvPr>
        </p:nvSpPr>
        <p:spPr>
          <a:xfrm rot="5400000">
            <a:off x="3840993" y="2745920"/>
            <a:ext cx="5251451" cy="97881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53"/>
          <p:cNvSpPr txBox="1">
            <a:spLocks noGrp="1"/>
          </p:cNvSpPr>
          <p:nvPr>
            <p:ph type="body" idx="1"/>
          </p:nvPr>
        </p:nvSpPr>
        <p:spPr>
          <a:xfrm rot="5400000">
            <a:off x="581386" y="637813"/>
            <a:ext cx="5251451" cy="5195026"/>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40" name="Google Shape;140;p5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5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5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9"/>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6" name="Google Shape;46;p3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0"/>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52" name="Google Shape;52;p4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41"/>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1"/>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58" name="Google Shape;58;p41"/>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sz="1800"/>
            </a:lvl1pPr>
            <a:lvl2pPr marL="914400" lvl="1" indent="-309880" algn="l">
              <a:lnSpc>
                <a:spcPct val="100000"/>
              </a:lnSpc>
              <a:spcBef>
                <a:spcPts val="1000"/>
              </a:spcBef>
              <a:spcAft>
                <a:spcPts val="0"/>
              </a:spcAft>
              <a:buSzPts val="1280"/>
              <a:buChar char="►"/>
              <a:defRPr sz="1600"/>
            </a:lvl2pPr>
            <a:lvl3pPr marL="1371600" lvl="2" indent="-299719" algn="l">
              <a:lnSpc>
                <a:spcPct val="100000"/>
              </a:lnSpc>
              <a:spcBef>
                <a:spcPts val="1000"/>
              </a:spcBef>
              <a:spcAft>
                <a:spcPts val="0"/>
              </a:spcAft>
              <a:buSzPts val="1120"/>
              <a:buChar char="►"/>
              <a:defRPr sz="1400"/>
            </a:lvl3pPr>
            <a:lvl4pPr marL="1828800" lvl="3" indent="-289560" algn="l">
              <a:lnSpc>
                <a:spcPct val="100000"/>
              </a:lnSpc>
              <a:spcBef>
                <a:spcPts val="1000"/>
              </a:spcBef>
              <a:spcAft>
                <a:spcPts val="0"/>
              </a:spcAft>
              <a:buSzPts val="960"/>
              <a:buChar char="►"/>
              <a:defRPr sz="1200"/>
            </a:lvl4pPr>
            <a:lvl5pPr marL="2286000" lvl="4" indent="-289560" algn="l">
              <a:lnSpc>
                <a:spcPct val="100000"/>
              </a:lnSpc>
              <a:spcBef>
                <a:spcPts val="1000"/>
              </a:spcBef>
              <a:spcAft>
                <a:spcPts val="0"/>
              </a:spcAft>
              <a:buSzPts val="960"/>
              <a:buChar char="►"/>
              <a:defRPr sz="1200"/>
            </a:lvl5pPr>
            <a:lvl6pPr marL="2743200" lvl="5" indent="-289560" algn="l">
              <a:lnSpc>
                <a:spcPct val="100000"/>
              </a:lnSpc>
              <a:spcBef>
                <a:spcPts val="1000"/>
              </a:spcBef>
              <a:spcAft>
                <a:spcPts val="0"/>
              </a:spcAft>
              <a:buSzPts val="960"/>
              <a:buChar char="►"/>
              <a:defRPr sz="1200"/>
            </a:lvl6pPr>
            <a:lvl7pPr marL="3200400" lvl="6" indent="-289560" algn="l">
              <a:lnSpc>
                <a:spcPct val="100000"/>
              </a:lnSpc>
              <a:spcBef>
                <a:spcPts val="1000"/>
              </a:spcBef>
              <a:spcAft>
                <a:spcPts val="0"/>
              </a:spcAft>
              <a:buSzPts val="960"/>
              <a:buChar char="►"/>
              <a:defRPr sz="1200"/>
            </a:lvl7pPr>
            <a:lvl8pPr marL="3657600" lvl="7" indent="-289559" algn="l">
              <a:lnSpc>
                <a:spcPct val="100000"/>
              </a:lnSpc>
              <a:spcBef>
                <a:spcPts val="1000"/>
              </a:spcBef>
              <a:spcAft>
                <a:spcPts val="0"/>
              </a:spcAft>
              <a:buSzPts val="960"/>
              <a:buChar char="►"/>
              <a:defRPr sz="1200"/>
            </a:lvl8pPr>
            <a:lvl9pPr marL="4114800" lvl="8" indent="-289559" algn="l">
              <a:lnSpc>
                <a:spcPct val="100000"/>
              </a:lnSpc>
              <a:spcBef>
                <a:spcPts val="1000"/>
              </a:spcBef>
              <a:spcAft>
                <a:spcPts val="0"/>
              </a:spcAft>
              <a:buSzPts val="960"/>
              <a:buChar char="►"/>
              <a:defRPr sz="1200"/>
            </a:lvl9pPr>
          </a:lstStyle>
          <a:p>
            <a:endParaRPr/>
          </a:p>
        </p:txBody>
      </p:sp>
      <p:sp>
        <p:nvSpPr>
          <p:cNvPr id="59" name="Google Shape;59;p4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2"/>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5" name="Google Shape;65;p42"/>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6" name="Google Shape;66;p42"/>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7" name="Google Shape;67;p42"/>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8" name="Google Shape;68;p4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43"/>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5"/>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5"/>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83" name="Google Shape;83;p45"/>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840"/>
              <a:buNone/>
              <a:defRPr sz="1050"/>
            </a:lvl2pPr>
            <a:lvl3pPr marL="1371600" lvl="2" indent="-228600" algn="l">
              <a:lnSpc>
                <a:spcPct val="100000"/>
              </a:lnSpc>
              <a:spcBef>
                <a:spcPts val="1000"/>
              </a:spcBef>
              <a:spcAft>
                <a:spcPts val="0"/>
              </a:spcAft>
              <a:buSzPts val="720"/>
              <a:buNone/>
              <a:defRPr sz="900"/>
            </a:lvl3pPr>
            <a:lvl4pPr marL="1828800" lvl="3" indent="-228600" algn="l">
              <a:lnSpc>
                <a:spcPct val="100000"/>
              </a:lnSpc>
              <a:spcBef>
                <a:spcPts val="1000"/>
              </a:spcBef>
              <a:spcAft>
                <a:spcPts val="0"/>
              </a:spcAft>
              <a:buSzPts val="600"/>
              <a:buNone/>
              <a:defRPr sz="750"/>
            </a:lvl4pPr>
            <a:lvl5pPr marL="2286000" lvl="4" indent="-228600" algn="l">
              <a:lnSpc>
                <a:spcPct val="100000"/>
              </a:lnSpc>
              <a:spcBef>
                <a:spcPts val="1000"/>
              </a:spcBef>
              <a:spcAft>
                <a:spcPts val="0"/>
              </a:spcAft>
              <a:buSzPts val="600"/>
              <a:buNone/>
              <a:defRPr sz="750"/>
            </a:lvl5pPr>
            <a:lvl6pPr marL="2743200" lvl="5" indent="-228600" algn="l">
              <a:lnSpc>
                <a:spcPct val="100000"/>
              </a:lnSpc>
              <a:spcBef>
                <a:spcPts val="1000"/>
              </a:spcBef>
              <a:spcAft>
                <a:spcPts val="0"/>
              </a:spcAft>
              <a:buSzPts val="600"/>
              <a:buNone/>
              <a:defRPr sz="750"/>
            </a:lvl6pPr>
            <a:lvl7pPr marL="3200400" lvl="6" indent="-228600" algn="l">
              <a:lnSpc>
                <a:spcPct val="100000"/>
              </a:lnSpc>
              <a:spcBef>
                <a:spcPts val="1000"/>
              </a:spcBef>
              <a:spcAft>
                <a:spcPts val="0"/>
              </a:spcAft>
              <a:buSzPts val="600"/>
              <a:buNone/>
              <a:defRPr sz="750"/>
            </a:lvl7pPr>
            <a:lvl8pPr marL="3657600" lvl="7" indent="-228600" algn="l">
              <a:lnSpc>
                <a:spcPct val="100000"/>
              </a:lnSpc>
              <a:spcBef>
                <a:spcPts val="1000"/>
              </a:spcBef>
              <a:spcAft>
                <a:spcPts val="0"/>
              </a:spcAft>
              <a:buSzPts val="600"/>
              <a:buNone/>
              <a:defRPr sz="750"/>
            </a:lvl8pPr>
            <a:lvl9pPr marL="4114800" lvl="8" indent="-228600" algn="l">
              <a:lnSpc>
                <a:spcPct val="100000"/>
              </a:lnSpc>
              <a:spcBef>
                <a:spcPts val="1000"/>
              </a:spcBef>
              <a:spcAft>
                <a:spcPts val="0"/>
              </a:spcAft>
              <a:buSzPts val="600"/>
              <a:buNone/>
              <a:defRPr sz="750"/>
            </a:lvl9pPr>
          </a:lstStyle>
          <a:p>
            <a:endParaRPr/>
          </a:p>
        </p:txBody>
      </p:sp>
      <p:sp>
        <p:nvSpPr>
          <p:cNvPr id="84" name="Google Shape;84;p4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6"/>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6"/>
          <p:cNvSpPr>
            <a:spLocks noGrp="1"/>
          </p:cNvSpPr>
          <p:nvPr>
            <p:ph type="pic" idx="2"/>
          </p:nvPr>
        </p:nvSpPr>
        <p:spPr>
          <a:xfrm>
            <a:off x="609599" y="609600"/>
            <a:ext cx="6347714" cy="3845718"/>
          </a:xfrm>
          <a:prstGeom prst="rect">
            <a:avLst/>
          </a:prstGeom>
          <a:noFill/>
          <a:ln>
            <a:noFill/>
          </a:ln>
        </p:spPr>
      </p:sp>
      <p:sp>
        <p:nvSpPr>
          <p:cNvPr id="90" name="Google Shape;90;p46"/>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91" name="Google Shape;91;p4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37"/>
          <p:cNvGrpSpPr/>
          <p:nvPr/>
        </p:nvGrpSpPr>
        <p:grpSpPr>
          <a:xfrm>
            <a:off x="-8467" y="-8468"/>
            <a:ext cx="9169805" cy="6874935"/>
            <a:chOff x="-8467" y="-8468"/>
            <a:chExt cx="9169805" cy="6874935"/>
          </a:xfrm>
        </p:grpSpPr>
        <p:sp>
          <p:nvSpPr>
            <p:cNvPr id="11" name="Google Shape;11;p37"/>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 name="Google Shape;12;p37"/>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 name="Google Shape;13;p37"/>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4" name="Google Shape;14;p37"/>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7"/>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7"/>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411"/>
              </a:srgbClr>
            </a:solidFill>
            <a:ln>
              <a:noFill/>
            </a:ln>
          </p:spPr>
        </p:sp>
        <p:sp>
          <p:nvSpPr>
            <p:cNvPr id="18" name="Google Shape;18;p37"/>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7"/>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7"/>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21;p37"/>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Google Shape;22;p37"/>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3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3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3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treasurer@avonvalleyrunners.org.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grpSp>
        <p:nvGrpSpPr>
          <p:cNvPr id="147" name="Google Shape;147;p1"/>
          <p:cNvGrpSpPr/>
          <p:nvPr/>
        </p:nvGrpSpPr>
        <p:grpSpPr>
          <a:xfrm>
            <a:off x="0" y="-8467"/>
            <a:ext cx="9144001" cy="6866467"/>
            <a:chOff x="0" y="-8467"/>
            <a:chExt cx="12192000" cy="6866467"/>
          </a:xfrm>
        </p:grpSpPr>
        <p:cxnSp>
          <p:nvCxnSpPr>
            <p:cNvPr id="148" name="Google Shape;148;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49" name="Google Shape;149;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50" name="Google Shape;150;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1" name="Google Shape;151;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2" name="Google Shape;152;p1"/>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3" name="Google Shape;153;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4" name="Google Shape;154;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5" name="Google Shape;155;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6" name="Google Shape;156;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57" name="Google Shape;157;p1"/>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cxnSp>
        <p:nvCxnSpPr>
          <p:cNvPr id="158" name="Google Shape;158;p1"/>
          <p:cNvCxnSpPr/>
          <p:nvPr/>
        </p:nvCxnSpPr>
        <p:spPr>
          <a:xfrm>
            <a:off x="3181353" y="1460500"/>
            <a:ext cx="0" cy="3937000"/>
          </a:xfrm>
          <a:prstGeom prst="straightConnector1">
            <a:avLst/>
          </a:prstGeom>
          <a:noFill/>
          <a:ln w="12700" cap="rnd" cmpd="sng">
            <a:solidFill>
              <a:schemeClr val="accent1"/>
            </a:solidFill>
            <a:prstDash val="solid"/>
            <a:round/>
            <a:headEnd type="none" w="sm" len="sm"/>
            <a:tailEnd type="none" w="sm" len="sm"/>
          </a:ln>
        </p:spPr>
      </p:cxnSp>
      <p:sp>
        <p:nvSpPr>
          <p:cNvPr id="159" name="Google Shape;159;p1"/>
          <p:cNvSpPr txBox="1">
            <a:spLocks noGrp="1"/>
          </p:cNvSpPr>
          <p:nvPr>
            <p:ph type="ctrTitle"/>
          </p:nvPr>
        </p:nvSpPr>
        <p:spPr>
          <a:xfrm>
            <a:off x="482600" y="816638"/>
            <a:ext cx="2525519" cy="522472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AVR AGM Agenda 2024</a:t>
            </a:r>
            <a:endParaRPr/>
          </a:p>
        </p:txBody>
      </p:sp>
      <p:sp>
        <p:nvSpPr>
          <p:cNvPr id="160" name="Google Shape;160;p1"/>
          <p:cNvSpPr txBox="1">
            <a:spLocks noGrp="1"/>
          </p:cNvSpPr>
          <p:nvPr>
            <p:ph type="subTitle" idx="1"/>
          </p:nvPr>
        </p:nvSpPr>
        <p:spPr>
          <a:xfrm>
            <a:off x="3490721" y="816638"/>
            <a:ext cx="3464779" cy="5574347"/>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SzPts val="1440"/>
              <a:buFont typeface="Noto Sans Symbols"/>
              <a:buChar char="►"/>
            </a:pPr>
            <a:r>
              <a:rPr lang="en-US">
                <a:solidFill>
                  <a:srgbClr val="3F3F3F"/>
                </a:solidFill>
              </a:rPr>
              <a:t>Chairman’s Welcome </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Agree Minutes of the Previous AGM</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Treasurer's Report</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Secretaries’ Reports</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Goal Getters </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Development Survey</a:t>
            </a:r>
            <a:endParaRPr>
              <a:solidFill>
                <a:srgbClr val="3F3F3F"/>
              </a:solidFill>
            </a:endParaRPr>
          </a:p>
          <a:p>
            <a:pPr marL="457200" lvl="0" indent="-457200" algn="l" rtl="0">
              <a:lnSpc>
                <a:spcPct val="100000"/>
              </a:lnSpc>
              <a:spcBef>
                <a:spcPts val="1000"/>
              </a:spcBef>
              <a:spcAft>
                <a:spcPts val="0"/>
              </a:spcAft>
              <a:buSzPts val="1440"/>
              <a:buFont typeface="Noto Sans Symbols"/>
              <a:buChar char="►"/>
            </a:pPr>
            <a:r>
              <a:rPr lang="en-US">
                <a:solidFill>
                  <a:schemeClr val="dk1"/>
                </a:solidFill>
              </a:rPr>
              <a:t>Membership Fees </a:t>
            </a:r>
            <a:endParaRPr/>
          </a:p>
          <a:p>
            <a:pPr marL="457200" lvl="0" indent="-457200" algn="l" rtl="0">
              <a:lnSpc>
                <a:spcPct val="100000"/>
              </a:lnSpc>
              <a:spcBef>
                <a:spcPts val="1000"/>
              </a:spcBef>
              <a:spcAft>
                <a:spcPts val="0"/>
              </a:spcAft>
              <a:buSzPts val="1440"/>
              <a:buFont typeface="Noto Sans Symbols"/>
              <a:buChar char="►"/>
            </a:pPr>
            <a:r>
              <a:rPr lang="en-US">
                <a:solidFill>
                  <a:schemeClr val="dk1"/>
                </a:solidFill>
              </a:rPr>
              <a:t>Lifetime Membership</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Next Year</a:t>
            </a:r>
            <a:endParaRPr/>
          </a:p>
          <a:p>
            <a:pPr marL="457200" lvl="0" indent="-457200" algn="l" rtl="0">
              <a:lnSpc>
                <a:spcPct val="100000"/>
              </a:lnSpc>
              <a:spcBef>
                <a:spcPts val="1000"/>
              </a:spcBef>
              <a:spcAft>
                <a:spcPts val="0"/>
              </a:spcAft>
              <a:buSzPts val="1440"/>
              <a:buFont typeface="Noto Sans Symbols"/>
              <a:buChar char="►"/>
            </a:pPr>
            <a:r>
              <a:rPr lang="en-US">
                <a:solidFill>
                  <a:srgbClr val="3F3F3F"/>
                </a:solidFill>
              </a:rPr>
              <a:t>Election of Committee Officers 2024</a:t>
            </a:r>
            <a:endParaRPr/>
          </a:p>
          <a:p>
            <a:pPr marL="0" lvl="0" indent="0" algn="l" rtl="0">
              <a:lnSpc>
                <a:spcPct val="100000"/>
              </a:lnSpc>
              <a:spcBef>
                <a:spcPts val="1000"/>
              </a:spcBef>
              <a:spcAft>
                <a:spcPts val="0"/>
              </a:spcAft>
              <a:buSzPts val="1440"/>
              <a:buNone/>
            </a:pPr>
            <a:endParaRPr>
              <a:solidFill>
                <a:srgbClr val="3F3F3F"/>
              </a:solidFill>
            </a:endParaRPr>
          </a:p>
        </p:txBody>
      </p:sp>
      <p:pic>
        <p:nvPicPr>
          <p:cNvPr id="161" name="Google Shape;161;p1"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grpSp>
        <p:nvGrpSpPr>
          <p:cNvPr id="267" name="Google Shape;267;p10"/>
          <p:cNvGrpSpPr/>
          <p:nvPr/>
        </p:nvGrpSpPr>
        <p:grpSpPr>
          <a:xfrm>
            <a:off x="0" y="-8467"/>
            <a:ext cx="9144001" cy="6866467"/>
            <a:chOff x="0" y="-8467"/>
            <a:chExt cx="12192000" cy="6866467"/>
          </a:xfrm>
        </p:grpSpPr>
        <p:cxnSp>
          <p:nvCxnSpPr>
            <p:cNvPr id="268" name="Google Shape;268;p10"/>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69" name="Google Shape;269;p1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70" name="Google Shape;270;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1" name="Google Shape;271;p1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2" name="Google Shape;272;p10"/>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3" name="Google Shape;273;p1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4" name="Google Shape;274;p1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5" name="Google Shape;275;p1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6" name="Google Shape;276;p1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77" name="Google Shape;277;p10"/>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78" name="Google Shape;278;p10"/>
          <p:cNvSpPr/>
          <p:nvPr/>
        </p:nvSpPr>
        <p:spPr>
          <a:xfrm>
            <a:off x="0" y="0"/>
            <a:ext cx="914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79" name="Google Shape;279;p10"/>
          <p:cNvGrpSpPr/>
          <p:nvPr/>
        </p:nvGrpSpPr>
        <p:grpSpPr>
          <a:xfrm>
            <a:off x="0" y="-8467"/>
            <a:ext cx="9144001" cy="6866467"/>
            <a:chOff x="0" y="-8467"/>
            <a:chExt cx="12192000" cy="6866467"/>
          </a:xfrm>
        </p:grpSpPr>
        <p:cxnSp>
          <p:nvCxnSpPr>
            <p:cNvPr id="280" name="Google Shape;280;p1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81" name="Google Shape;281;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2" name="Google Shape;282;p1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3" name="Google Shape;283;p10"/>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4" name="Google Shape;284;p1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5" name="Google Shape;285;p1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6" name="Google Shape;286;p1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7" name="Google Shape;287;p1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88" name="Google Shape;288;p10"/>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89" name="Google Shape;289;p10"/>
          <p:cNvSpPr/>
          <p:nvPr/>
        </p:nvSpPr>
        <p:spPr>
          <a:xfrm>
            <a:off x="357759" y="480060"/>
            <a:ext cx="8428482"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90" name="Google Shape;290;p10"/>
          <p:cNvSpPr txBox="1">
            <a:spLocks noGrp="1"/>
          </p:cNvSpPr>
          <p:nvPr>
            <p:ph type="body" idx="1"/>
          </p:nvPr>
        </p:nvSpPr>
        <p:spPr>
          <a:xfrm>
            <a:off x="609600" y="973175"/>
            <a:ext cx="7783200" cy="5068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440"/>
              <a:buFont typeface="Arial"/>
              <a:buNone/>
            </a:pPr>
            <a:r>
              <a:rPr lang="en-US"/>
              <a:t>Any member wishing to inspect the accounts in full may do so by emailing the Treasurer:</a:t>
            </a:r>
            <a:endParaRPr/>
          </a:p>
          <a:p>
            <a:pPr marL="0" lvl="0" indent="0" algn="ctr" rtl="0">
              <a:lnSpc>
                <a:spcPct val="100000"/>
              </a:lnSpc>
              <a:spcBef>
                <a:spcPts val="1000"/>
              </a:spcBef>
              <a:spcAft>
                <a:spcPts val="0"/>
              </a:spcAft>
              <a:buClr>
                <a:schemeClr val="dk1"/>
              </a:buClr>
              <a:buSzPts val="1440"/>
              <a:buFont typeface="Arial"/>
              <a:buNone/>
            </a:pPr>
            <a:br>
              <a:rPr lang="en-US"/>
            </a:br>
            <a:r>
              <a:rPr lang="en-US" u="sng">
                <a:solidFill>
                  <a:schemeClr val="hlink"/>
                </a:solidFill>
                <a:hlinkClick r:id="rId3"/>
              </a:rPr>
              <a:t>treasurer@avonvalleyrunners.org.uk</a:t>
            </a:r>
            <a:endParaRPr/>
          </a:p>
          <a:p>
            <a:pPr marL="0" lvl="0" indent="0" algn="l" rtl="0">
              <a:lnSpc>
                <a:spcPct val="100000"/>
              </a:lnSpc>
              <a:spcBef>
                <a:spcPts val="1000"/>
              </a:spcBef>
              <a:spcAft>
                <a:spcPts val="0"/>
              </a:spcAft>
              <a:buClr>
                <a:schemeClr val="dk1"/>
              </a:buClr>
              <a:buSzPts val="1440"/>
              <a:buFont typeface="Arial"/>
              <a:buNone/>
            </a:pPr>
            <a:br>
              <a:rPr lang="en-US"/>
            </a:br>
            <a:br>
              <a:rPr lang="en-US"/>
            </a:br>
            <a:br>
              <a:rPr lang="en-US"/>
            </a:br>
            <a:endParaRPr/>
          </a:p>
          <a:p>
            <a:pPr marL="0" lvl="0" indent="0" algn="r" rtl="0">
              <a:lnSpc>
                <a:spcPct val="100000"/>
              </a:lnSpc>
              <a:spcBef>
                <a:spcPts val="1000"/>
              </a:spcBef>
              <a:spcAft>
                <a:spcPts val="0"/>
              </a:spcAft>
              <a:buClr>
                <a:schemeClr val="dk1"/>
              </a:buClr>
              <a:buSzPts val="1440"/>
              <a:buFont typeface="Arial"/>
              <a:buNone/>
            </a:pPr>
            <a:r>
              <a:rPr lang="en-US"/>
              <a:t>Many thanks </a:t>
            </a:r>
            <a:endParaRPr/>
          </a:p>
          <a:p>
            <a:pPr marL="0" lvl="0" indent="0" algn="r" rtl="0">
              <a:lnSpc>
                <a:spcPct val="100000"/>
              </a:lnSpc>
              <a:spcBef>
                <a:spcPts val="1000"/>
              </a:spcBef>
              <a:spcAft>
                <a:spcPts val="0"/>
              </a:spcAft>
              <a:buClr>
                <a:schemeClr val="dk1"/>
              </a:buClr>
              <a:buSzPts val="1440"/>
              <a:buFont typeface="Arial"/>
              <a:buNone/>
            </a:pPr>
            <a:r>
              <a:rPr lang="en-US"/>
              <a:t>Simon Reeves</a:t>
            </a:r>
            <a:endParaRPr/>
          </a:p>
          <a:p>
            <a:pPr marL="0" lvl="0" indent="0" algn="r" rtl="0">
              <a:lnSpc>
                <a:spcPct val="100000"/>
              </a:lnSpc>
              <a:spcBef>
                <a:spcPts val="1000"/>
              </a:spcBef>
              <a:spcAft>
                <a:spcPts val="0"/>
              </a:spcAft>
              <a:buClr>
                <a:schemeClr val="dk1"/>
              </a:buClr>
              <a:buSzPts val="1440"/>
              <a:buFont typeface="Arial"/>
              <a:buNone/>
            </a:pPr>
            <a:r>
              <a:rPr lang="en-US"/>
              <a:t>Honorary Treasurer 2023</a:t>
            </a:r>
            <a:endParaRPr/>
          </a:p>
          <a:p>
            <a:pPr marL="342900" lvl="0" indent="-251459" algn="l" rtl="0">
              <a:lnSpc>
                <a:spcPct val="100000"/>
              </a:lnSpc>
              <a:spcBef>
                <a:spcPts val="0"/>
              </a:spcBef>
              <a:spcAft>
                <a:spcPts val="0"/>
              </a:spcAft>
              <a:buSzPts val="144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pic>
        <p:nvPicPr>
          <p:cNvPr id="295" name="Google Shape;295;p12" descr="A person in a yellow shirt&#10;&#10;Description automatically generated with low confidence"/>
          <p:cNvPicPr preferRelativeResize="0"/>
          <p:nvPr/>
        </p:nvPicPr>
        <p:blipFill rotWithShape="1">
          <a:blip r:embed="rId3">
            <a:alphaModFix/>
          </a:blip>
          <a:srcRect/>
          <a:stretch/>
        </p:blipFill>
        <p:spPr>
          <a:xfrm>
            <a:off x="20" y="-1"/>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296" name="Google Shape;296;p12"/>
          <p:cNvSpPr txBox="1">
            <a:spLocks noGrp="1"/>
          </p:cNvSpPr>
          <p:nvPr>
            <p:ph type="ctrTitle"/>
          </p:nvPr>
        </p:nvSpPr>
        <p:spPr>
          <a:xfrm>
            <a:off x="4035422" y="1678665"/>
            <a:ext cx="2915879" cy="2372168"/>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accent1"/>
              </a:buClr>
              <a:buSzPts val="3800"/>
              <a:buFont typeface="Trebuchet MS"/>
              <a:buNone/>
            </a:pPr>
            <a:r>
              <a:rPr lang="en-US" sz="3800" b="1"/>
              <a:t>Secretaries Report</a:t>
            </a:r>
            <a:endParaRPr/>
          </a:p>
        </p:txBody>
      </p:sp>
      <p:sp>
        <p:nvSpPr>
          <p:cNvPr id="297" name="Google Shape;297;p12"/>
          <p:cNvSpPr txBox="1">
            <a:spLocks noGrp="1"/>
          </p:cNvSpPr>
          <p:nvPr>
            <p:ph type="subTitle" idx="1"/>
          </p:nvPr>
        </p:nvSpPr>
        <p:spPr>
          <a:xfrm>
            <a:off x="4035422" y="4050833"/>
            <a:ext cx="2920080" cy="1096899"/>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620"/>
              <a:buNone/>
            </a:pPr>
            <a:r>
              <a:rPr lang="en-US"/>
              <a:t>Dave Hyde</a:t>
            </a:r>
            <a:endParaRPr/>
          </a:p>
          <a:p>
            <a:pPr marL="0" lvl="0" indent="0" algn="r" rtl="0">
              <a:lnSpc>
                <a:spcPct val="100000"/>
              </a:lnSpc>
              <a:spcBef>
                <a:spcPts val="600"/>
              </a:spcBef>
              <a:spcAft>
                <a:spcPts val="0"/>
              </a:spcAft>
              <a:buSzPts val="1620"/>
              <a:buNone/>
            </a:pPr>
            <a:endParaRPr/>
          </a:p>
        </p:txBody>
      </p:sp>
      <p:pic>
        <p:nvPicPr>
          <p:cNvPr id="298" name="Google Shape;298;p12"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3"/>
          <p:cNvSpPr txBox="1">
            <a:spLocks noGrp="1"/>
          </p:cNvSpPr>
          <p:nvPr>
            <p:ph type="body" idx="1"/>
          </p:nvPr>
        </p:nvSpPr>
        <p:spPr>
          <a:xfrm>
            <a:off x="473352" y="573688"/>
            <a:ext cx="6347714" cy="571062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40"/>
              <a:buNone/>
            </a:pPr>
            <a:r>
              <a:rPr lang="en-US"/>
              <a:t>We have completed in the Road Race League and Off Road League with notable success. </a:t>
            </a:r>
            <a:endParaRPr/>
          </a:p>
          <a:p>
            <a:pPr marL="0" lvl="0" indent="0" algn="l" rtl="0">
              <a:lnSpc>
                <a:spcPct val="100000"/>
              </a:lnSpc>
              <a:spcBef>
                <a:spcPts val="1000"/>
              </a:spcBef>
              <a:spcAft>
                <a:spcPts val="0"/>
              </a:spcAft>
              <a:buSzPts val="1440"/>
              <a:buNone/>
            </a:pPr>
            <a:r>
              <a:rPr lang="en-US"/>
              <a:t>Our tremendous events have continued be a success within the club and externally:</a:t>
            </a:r>
            <a:endParaRPr/>
          </a:p>
          <a:p>
            <a:pPr marL="285750" lvl="0" indent="-285750" algn="l" rtl="0">
              <a:lnSpc>
                <a:spcPct val="100000"/>
              </a:lnSpc>
              <a:spcBef>
                <a:spcPts val="1000"/>
              </a:spcBef>
              <a:spcAft>
                <a:spcPts val="0"/>
              </a:spcAft>
              <a:buSzPts val="1440"/>
              <a:buChar char="►"/>
            </a:pPr>
            <a:r>
              <a:rPr lang="en-US"/>
              <a:t>Westbury 5k</a:t>
            </a:r>
            <a:endParaRPr/>
          </a:p>
          <a:p>
            <a:pPr marL="285750" lvl="0" indent="-285750" algn="l" rtl="0">
              <a:lnSpc>
                <a:spcPct val="100000"/>
              </a:lnSpc>
              <a:spcBef>
                <a:spcPts val="1000"/>
              </a:spcBef>
              <a:spcAft>
                <a:spcPts val="0"/>
              </a:spcAft>
              <a:buSzPts val="1440"/>
              <a:buChar char="►"/>
            </a:pPr>
            <a:r>
              <a:rPr lang="en-US"/>
              <a:t>Over The Hills</a:t>
            </a:r>
            <a:endParaRPr/>
          </a:p>
          <a:p>
            <a:pPr marL="285750" lvl="0" indent="-285750" algn="l" rtl="0">
              <a:lnSpc>
                <a:spcPct val="100000"/>
              </a:lnSpc>
              <a:spcBef>
                <a:spcPts val="1000"/>
              </a:spcBef>
              <a:spcAft>
                <a:spcPts val="0"/>
              </a:spcAft>
              <a:buSzPts val="1440"/>
              <a:buChar char="►"/>
            </a:pPr>
            <a:r>
              <a:rPr lang="en-US"/>
              <a:t>Wiltshire Half Marathon</a:t>
            </a:r>
            <a:endParaRPr/>
          </a:p>
          <a:p>
            <a:pPr marL="285750" lvl="0" indent="-285750" algn="l" rtl="0">
              <a:lnSpc>
                <a:spcPct val="100000"/>
              </a:lnSpc>
              <a:spcBef>
                <a:spcPts val="1000"/>
              </a:spcBef>
              <a:spcAft>
                <a:spcPts val="0"/>
              </a:spcAft>
              <a:buSzPts val="1440"/>
              <a:buChar char="►"/>
            </a:pPr>
            <a:r>
              <a:rPr lang="en-US"/>
              <a:t>Stan Farr</a:t>
            </a:r>
            <a:endParaRPr/>
          </a:p>
          <a:p>
            <a:pPr marL="0" lvl="0" indent="0" algn="l" rtl="0">
              <a:lnSpc>
                <a:spcPct val="100000"/>
              </a:lnSpc>
              <a:spcBef>
                <a:spcPts val="0"/>
              </a:spcBef>
              <a:spcAft>
                <a:spcPts val="0"/>
              </a:spcAft>
              <a:buSzPts val="1440"/>
              <a:buNone/>
            </a:pPr>
            <a:endParaRPr/>
          </a:p>
          <a:p>
            <a:pPr marL="0" lvl="0" indent="0" algn="l" rtl="0">
              <a:lnSpc>
                <a:spcPct val="100000"/>
              </a:lnSpc>
              <a:spcBef>
                <a:spcPts val="0"/>
              </a:spcBef>
              <a:spcAft>
                <a:spcPts val="0"/>
              </a:spcAft>
              <a:buClr>
                <a:schemeClr val="dk1"/>
              </a:buClr>
              <a:buSzPts val="1440"/>
              <a:buFont typeface="Arial"/>
              <a:buNone/>
            </a:pPr>
            <a:r>
              <a:rPr lang="en-US"/>
              <a:t>None of this would be possible without the fantastic Race Directors who have stepped up and run the events but also you, our members, who have volunteered far and wide with tremendous feedback.</a:t>
            </a: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4"/>
          <p:cNvSpPr txBox="1">
            <a:spLocks noGrp="1"/>
          </p:cNvSpPr>
          <p:nvPr>
            <p:ph type="body" idx="1"/>
          </p:nvPr>
        </p:nvSpPr>
        <p:spPr>
          <a:xfrm>
            <a:off x="609599" y="1191802"/>
            <a:ext cx="6347714" cy="484956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40"/>
              <a:buNone/>
            </a:pPr>
            <a:endParaRPr/>
          </a:p>
          <a:p>
            <a:pPr marL="0" lvl="0" indent="0" algn="l" rtl="0">
              <a:lnSpc>
                <a:spcPct val="100000"/>
              </a:lnSpc>
              <a:spcBef>
                <a:spcPts val="1000"/>
              </a:spcBef>
              <a:spcAft>
                <a:spcPts val="0"/>
              </a:spcAft>
              <a:buSzPts val="1440"/>
              <a:buNone/>
            </a:pPr>
            <a:r>
              <a:rPr lang="en-US"/>
              <a:t>AVRY has continued to go from strength to strength as have the run groups and track sessions put on by our run leaders and coaches.</a:t>
            </a:r>
            <a:endParaRPr/>
          </a:p>
          <a:p>
            <a:pPr marL="0" lvl="0" indent="0" algn="l" rtl="0">
              <a:lnSpc>
                <a:spcPct val="100000"/>
              </a:lnSpc>
              <a:spcBef>
                <a:spcPts val="1000"/>
              </a:spcBef>
              <a:spcAft>
                <a:spcPts val="0"/>
              </a:spcAft>
              <a:buSzPts val="1440"/>
              <a:buNone/>
            </a:pPr>
            <a:r>
              <a:rPr lang="en-US"/>
              <a:t>We had a great C25K series proving, leading to a 5K to 10k Improvers Group.</a:t>
            </a:r>
            <a:endParaRPr/>
          </a:p>
          <a:p>
            <a:pPr marL="0" lvl="0" indent="0" algn="l" rtl="0">
              <a:lnSpc>
                <a:spcPct val="100000"/>
              </a:lnSpc>
              <a:spcBef>
                <a:spcPts val="1000"/>
              </a:spcBef>
              <a:spcAft>
                <a:spcPts val="0"/>
              </a:spcAft>
              <a:buSzPts val="1440"/>
              <a:buNone/>
            </a:pPr>
            <a:r>
              <a:rPr lang="en-US"/>
              <a:t>Goal Getters scheme has again been a massive success  </a:t>
            </a:r>
            <a:endParaRPr/>
          </a:p>
          <a:p>
            <a:pPr marL="0" lvl="0" indent="0" algn="l" rtl="0">
              <a:lnSpc>
                <a:spcPct val="100000"/>
              </a:lnSpc>
              <a:spcBef>
                <a:spcPts val="1000"/>
              </a:spcBef>
              <a:spcAft>
                <a:spcPts val="0"/>
              </a:spcAft>
              <a:buSzPts val="1440"/>
              <a:buNone/>
            </a:pPr>
            <a:r>
              <a:rPr lang="en-US"/>
              <a:t>Our  Multi Sport AVT section has made  massive growth and is becoming extremely popular.</a:t>
            </a:r>
            <a:endParaRPr/>
          </a:p>
          <a:p>
            <a:pPr marL="0" lvl="0" indent="0" algn="l" rtl="0">
              <a:lnSpc>
                <a:spcPct val="100000"/>
              </a:lnSpc>
              <a:spcBef>
                <a:spcPts val="1000"/>
              </a:spcBef>
              <a:spcAft>
                <a:spcPts val="0"/>
              </a:spcAft>
              <a:buSzPts val="1440"/>
              <a:buNone/>
            </a:pPr>
            <a:endParaRPr/>
          </a:p>
          <a:p>
            <a:pPr marL="0" lvl="0" indent="0" algn="l" rtl="0">
              <a:lnSpc>
                <a:spcPct val="100000"/>
              </a:lnSpc>
              <a:spcBef>
                <a:spcPts val="1000"/>
              </a:spcBef>
              <a:spcAft>
                <a:spcPts val="0"/>
              </a:spcAft>
              <a:buSzPts val="1440"/>
              <a:buNone/>
            </a:pPr>
            <a:r>
              <a:rPr lang="en-US"/>
              <a:t>Thank you to everyone for their support in 2023 and here's to 2024! </a:t>
            </a:r>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5"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314" name="Google Shape;314;p15"/>
          <p:cNvSpPr txBox="1">
            <a:spLocks noGrp="1"/>
          </p:cNvSpPr>
          <p:nvPr>
            <p:ph type="ctrTitle"/>
          </p:nvPr>
        </p:nvSpPr>
        <p:spPr>
          <a:xfrm>
            <a:off x="1403648" y="36478"/>
            <a:ext cx="7488832" cy="13201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Membership Report</a:t>
            </a:r>
            <a:endParaRPr/>
          </a:p>
        </p:txBody>
      </p:sp>
      <p:sp>
        <p:nvSpPr>
          <p:cNvPr id="315" name="Google Shape;315;p15"/>
          <p:cNvSpPr txBox="1"/>
          <p:nvPr/>
        </p:nvSpPr>
        <p:spPr>
          <a:xfrm>
            <a:off x="725400" y="1356650"/>
            <a:ext cx="6060900" cy="6080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At the end of 2023 we have </a:t>
            </a:r>
            <a:r>
              <a:rPr lang="en-US" sz="1300" b="1" i="0" u="none" strike="noStrike" cap="none">
                <a:solidFill>
                  <a:srgbClr val="26282A"/>
                </a:solidFill>
                <a:highlight>
                  <a:srgbClr val="FFFFFF"/>
                </a:highlight>
                <a:latin typeface="Arial"/>
                <a:ea typeface="Arial"/>
                <a:cs typeface="Arial"/>
                <a:sym typeface="Arial"/>
              </a:rPr>
              <a:t>364 members</a:t>
            </a:r>
            <a:r>
              <a:rPr lang="en-US" sz="1300" b="0" i="0" u="none" strike="noStrike" cap="none">
                <a:solidFill>
                  <a:srgbClr val="26282A"/>
                </a:solidFill>
                <a:highlight>
                  <a:srgbClr val="FFFFFF"/>
                </a:highlight>
                <a:latin typeface="Arial"/>
                <a:ea typeface="Arial"/>
                <a:cs typeface="Arial"/>
                <a:sym typeface="Arial"/>
              </a:rPr>
              <a:t>, which includes </a:t>
            </a:r>
            <a:r>
              <a:rPr lang="en-US" sz="1300" b="0" i="0" u="none" strike="noStrike" cap="none">
                <a:solidFill>
                  <a:srgbClr val="222222"/>
                </a:solidFill>
                <a:highlight>
                  <a:srgbClr val="FFFFFF"/>
                </a:highlight>
                <a:latin typeface="Arial"/>
                <a:ea typeface="Arial"/>
                <a:cs typeface="Arial"/>
                <a:sym typeface="Arial"/>
              </a:rPr>
              <a:t>25</a:t>
            </a:r>
            <a:r>
              <a:rPr lang="en-US" sz="1300" b="0" i="0" u="none" strike="noStrike" cap="none">
                <a:solidFill>
                  <a:srgbClr val="26282A"/>
                </a:solidFill>
                <a:highlight>
                  <a:srgbClr val="FFFFFF"/>
                </a:highlight>
                <a:latin typeface="Arial"/>
                <a:ea typeface="Arial"/>
                <a:cs typeface="Arial"/>
                <a:sym typeface="Arial"/>
              </a:rPr>
              <a:t> life members (so </a:t>
            </a:r>
            <a:r>
              <a:rPr lang="en-US" sz="1300" b="0" i="0" u="none" strike="noStrike" cap="none">
                <a:solidFill>
                  <a:srgbClr val="222222"/>
                </a:solidFill>
                <a:highlight>
                  <a:srgbClr val="FFFFFF"/>
                </a:highlight>
                <a:latin typeface="Arial"/>
                <a:ea typeface="Arial"/>
                <a:cs typeface="Arial"/>
                <a:sym typeface="Arial"/>
              </a:rPr>
              <a:t>339 </a:t>
            </a:r>
            <a:r>
              <a:rPr lang="en-US" sz="1300" b="0" i="0" u="none" strike="noStrike" cap="none">
                <a:solidFill>
                  <a:srgbClr val="26282A"/>
                </a:solidFill>
                <a:highlight>
                  <a:srgbClr val="FFFFFF"/>
                </a:highlight>
                <a:latin typeface="Arial"/>
                <a:ea typeface="Arial"/>
                <a:cs typeface="Arial"/>
                <a:sym typeface="Arial"/>
              </a:rPr>
              <a:t>paying members).</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 </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Of the </a:t>
            </a:r>
            <a:r>
              <a:rPr lang="en-US" sz="1300" b="0" i="0" u="none" strike="noStrike" cap="none">
                <a:solidFill>
                  <a:srgbClr val="222222"/>
                </a:solidFill>
                <a:highlight>
                  <a:srgbClr val="FFFFFF"/>
                </a:highlight>
                <a:latin typeface="Arial"/>
                <a:ea typeface="Arial"/>
                <a:cs typeface="Arial"/>
                <a:sym typeface="Arial"/>
              </a:rPr>
              <a:t>364</a:t>
            </a:r>
            <a:r>
              <a:rPr lang="en-US" sz="1300" b="0" i="0" u="none" strike="noStrike" cap="none">
                <a:solidFill>
                  <a:srgbClr val="26282A"/>
                </a:solidFill>
                <a:highlight>
                  <a:srgbClr val="FFFFFF"/>
                </a:highlight>
                <a:latin typeface="Arial"/>
                <a:ea typeface="Arial"/>
                <a:cs typeface="Arial"/>
                <a:sym typeface="Arial"/>
              </a:rPr>
              <a:t>, </a:t>
            </a:r>
            <a:r>
              <a:rPr lang="en-US" sz="1300" b="0" i="0" u="none" strike="noStrike" cap="none">
                <a:solidFill>
                  <a:srgbClr val="222222"/>
                </a:solidFill>
                <a:highlight>
                  <a:srgbClr val="FFFFFF"/>
                </a:highlight>
                <a:latin typeface="Arial"/>
                <a:ea typeface="Arial"/>
                <a:cs typeface="Arial"/>
                <a:sym typeface="Arial"/>
              </a:rPr>
              <a:t>160 </a:t>
            </a:r>
            <a:r>
              <a:rPr lang="en-US" sz="1300" b="0" i="0" u="none" strike="noStrike" cap="none">
                <a:solidFill>
                  <a:srgbClr val="26282A"/>
                </a:solidFill>
                <a:highlight>
                  <a:srgbClr val="FFFFFF"/>
                </a:highlight>
                <a:latin typeface="Arial"/>
                <a:ea typeface="Arial"/>
                <a:cs typeface="Arial"/>
                <a:sym typeface="Arial"/>
              </a:rPr>
              <a:t>have applied for EA membership as well.</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 </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22222"/>
                </a:solidFill>
                <a:highlight>
                  <a:srgbClr val="FFFFFF"/>
                </a:highlight>
                <a:latin typeface="Arial"/>
                <a:ea typeface="Arial"/>
                <a:cs typeface="Arial"/>
                <a:sym typeface="Arial"/>
              </a:rPr>
              <a:t>83 </a:t>
            </a:r>
            <a:r>
              <a:rPr lang="en-US" sz="1300" b="0" i="0" u="none" strike="noStrike" cap="none">
                <a:solidFill>
                  <a:srgbClr val="26282A"/>
                </a:solidFill>
                <a:highlight>
                  <a:srgbClr val="FFFFFF"/>
                </a:highlight>
                <a:latin typeface="Arial"/>
                <a:ea typeface="Arial"/>
                <a:cs typeface="Arial"/>
                <a:sym typeface="Arial"/>
              </a:rPr>
              <a:t>of the </a:t>
            </a:r>
            <a:r>
              <a:rPr lang="en-US" sz="1300" b="0" i="0" u="none" strike="noStrike" cap="none">
                <a:solidFill>
                  <a:srgbClr val="222222"/>
                </a:solidFill>
                <a:highlight>
                  <a:srgbClr val="FFFFFF"/>
                </a:highlight>
                <a:latin typeface="Arial"/>
                <a:ea typeface="Arial"/>
                <a:cs typeface="Arial"/>
                <a:sym typeface="Arial"/>
              </a:rPr>
              <a:t>364 </a:t>
            </a:r>
            <a:r>
              <a:rPr lang="en-US" sz="1300" b="0" i="0" u="none" strike="noStrike" cap="none">
                <a:solidFill>
                  <a:srgbClr val="26282A"/>
                </a:solidFill>
                <a:highlight>
                  <a:srgbClr val="FFFFFF"/>
                </a:highlight>
                <a:latin typeface="Arial"/>
                <a:ea typeface="Arial"/>
                <a:cs typeface="Arial"/>
                <a:sym typeface="Arial"/>
              </a:rPr>
              <a:t>are brand new members.</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 </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The totals in each age category are as follows:</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 </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V80 - 6</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V70 - 12</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V60 - 53</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V50 - 86</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V40 - 83</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Sen - 92</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Youth/Junior - 32</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6282A"/>
                </a:solidFill>
                <a:highlight>
                  <a:srgbClr val="FFFFFF"/>
                </a:highlight>
                <a:latin typeface="Arial"/>
                <a:ea typeface="Arial"/>
                <a:cs typeface="Arial"/>
                <a:sym typeface="Arial"/>
              </a:rPr>
              <a:t>The gender split is 50% male, 50% female.</a:t>
            </a:r>
            <a:endParaRPr sz="1300" b="0" i="0" u="none" strike="noStrike" cap="none">
              <a:solidFill>
                <a:srgbClr val="26282A"/>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22222"/>
                </a:solidFill>
                <a:highlight>
                  <a:srgbClr val="FFFFFF"/>
                </a:highlight>
                <a:latin typeface="Arial"/>
                <a:ea typeface="Arial"/>
                <a:cs typeface="Arial"/>
                <a:sym typeface="Arial"/>
              </a:rPr>
              <a:t> </a:t>
            </a:r>
            <a:endParaRPr sz="1300" b="0" i="0" u="none" strike="noStrike" cap="none">
              <a:solidFill>
                <a:srgbClr val="22222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rgbClr val="222222"/>
                </a:solidFill>
                <a:highlight>
                  <a:srgbClr val="FFFFFF"/>
                </a:highlight>
                <a:latin typeface="Arial"/>
                <a:ea typeface="Arial"/>
                <a:cs typeface="Arial"/>
                <a:sym typeface="Arial"/>
              </a:rPr>
              <a:t>NB. For info the total members in 2022 was 373 including 25 life members and with 168 of those being EA members as well.</a:t>
            </a:r>
            <a:endParaRPr sz="13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82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82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82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82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2222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grpSp>
        <p:nvGrpSpPr>
          <p:cNvPr id="320" name="Google Shape;320;p18"/>
          <p:cNvGrpSpPr/>
          <p:nvPr/>
        </p:nvGrpSpPr>
        <p:grpSpPr>
          <a:xfrm>
            <a:off x="0" y="-8467"/>
            <a:ext cx="9144001" cy="6866467"/>
            <a:chOff x="0" y="-8467"/>
            <a:chExt cx="12192000" cy="6866467"/>
          </a:xfrm>
        </p:grpSpPr>
        <p:cxnSp>
          <p:nvCxnSpPr>
            <p:cNvPr id="321" name="Google Shape;321;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22" name="Google Shape;322;p1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23" name="Google Shape;323;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4" name="Google Shape;324;p1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5" name="Google Shape;325;p18"/>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6" name="Google Shape;326;p1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7" name="Google Shape;327;p1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8" name="Google Shape;328;p1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29" name="Google Shape;329;p1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30" name="Google Shape;330;p18"/>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331" name="Google Shape;331;p18"/>
          <p:cNvSpPr txBox="1">
            <a:spLocks noGrp="1"/>
          </p:cNvSpPr>
          <p:nvPr>
            <p:ph type="ctrTitle"/>
          </p:nvPr>
        </p:nvSpPr>
        <p:spPr>
          <a:xfrm>
            <a:off x="4152550" y="609600"/>
            <a:ext cx="2802951"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Off Road Report</a:t>
            </a:r>
            <a:endParaRPr/>
          </a:p>
        </p:txBody>
      </p:sp>
      <p:sp>
        <p:nvSpPr>
          <p:cNvPr id="332" name="Google Shape;332;p18"/>
          <p:cNvSpPr txBox="1"/>
          <p:nvPr/>
        </p:nvSpPr>
        <p:spPr>
          <a:xfrm>
            <a:off x="3907172" y="2160589"/>
            <a:ext cx="3048329" cy="3880773"/>
          </a:xfrm>
          <a:prstGeom prst="rect">
            <a:avLst/>
          </a:prstGeom>
          <a:noFill/>
          <a:ln>
            <a:noFill/>
          </a:ln>
        </p:spPr>
        <p:txBody>
          <a:bodyPr spcFirstLastPara="1" wrap="square" lIns="91425" tIns="45700" rIns="91425" bIns="45700" anchor="t" anchorCtr="0">
            <a:normAutofit/>
          </a:bodyPr>
          <a:lstStyle/>
          <a:p>
            <a:pPr marL="0" marR="0" lvl="0" indent="-91440" algn="l" rtl="0">
              <a:lnSpc>
                <a:spcPct val="100000"/>
              </a:lnSpc>
              <a:spcBef>
                <a:spcPts val="0"/>
              </a:spcBef>
              <a:spcAft>
                <a:spcPts val="0"/>
              </a:spcAft>
              <a:buClr>
                <a:schemeClr val="accent1"/>
              </a:buClr>
              <a:buSzPts val="1440"/>
              <a:buFont typeface="Noto Sans Symbols"/>
              <a:buChar char="►"/>
            </a:pPr>
            <a:r>
              <a:rPr lang="en-US" sz="1800" b="1" i="0" u="none" strike="noStrike" cap="none">
                <a:solidFill>
                  <a:srgbClr val="3F3F3F"/>
                </a:solidFill>
                <a:latin typeface="Trebuchet MS"/>
                <a:ea typeface="Trebuchet MS"/>
                <a:cs typeface="Trebuchet MS"/>
                <a:sym typeface="Trebuchet MS"/>
              </a:rPr>
              <a:t>Andrew Sharratt</a:t>
            </a: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accent1"/>
              </a:buClr>
              <a:buSzPts val="1440"/>
              <a:buFont typeface="Noto Sans Symbols"/>
              <a:buNone/>
            </a:pPr>
            <a:endParaRPr sz="1800" b="0" i="0" u="none" strike="noStrike" cap="none">
              <a:solidFill>
                <a:srgbClr val="3F3F3F"/>
              </a:solidFill>
              <a:latin typeface="Trebuchet MS"/>
              <a:ea typeface="Trebuchet MS"/>
              <a:cs typeface="Trebuchet MS"/>
              <a:sym typeface="Trebuchet MS"/>
            </a:endParaRPr>
          </a:p>
        </p:txBody>
      </p:sp>
      <p:pic>
        <p:nvPicPr>
          <p:cNvPr id="333" name="Google Shape;333;p18"/>
          <p:cNvPicPr preferRelativeResize="0"/>
          <p:nvPr/>
        </p:nvPicPr>
        <p:blipFill rotWithShape="1">
          <a:blip r:embed="rId3">
            <a:alphaModFix/>
          </a:blip>
          <a:srcRect t="-162"/>
          <a:stretch/>
        </p:blipFill>
        <p:spPr>
          <a:xfrm>
            <a:off x="48966" y="-44519"/>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334" name="Google Shape;334;p18"/>
          <p:cNvSpPr/>
          <p:nvPr/>
        </p:nvSpPr>
        <p:spPr>
          <a:xfrm rot="10800000">
            <a:off x="0" y="0"/>
            <a:ext cx="631947" cy="5666154"/>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35" name="Google Shape;335;p18"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
        <p:nvSpPr>
          <p:cNvPr id="336" name="Google Shape;336;p18"/>
          <p:cNvSpPr txBox="1"/>
          <p:nvPr/>
        </p:nvSpPr>
        <p:spPr>
          <a:xfrm>
            <a:off x="2679119" y="5469713"/>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19"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342" name="Google Shape;342;p19"/>
          <p:cNvSpPr txBox="1">
            <a:spLocks noGrp="1"/>
          </p:cNvSpPr>
          <p:nvPr>
            <p:ph type="ctrTitle"/>
          </p:nvPr>
        </p:nvSpPr>
        <p:spPr>
          <a:xfrm>
            <a:off x="755576" y="715754"/>
            <a:ext cx="7439893" cy="509734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For AVR 2022/23 season Veryan Cranston was a clear ladies Off Road</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winner with 39 points, being 1st AVR lady in 7 out of 8 races 25 points ahead</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of Fiona Newman who came 2nd and Fiona Gibbs 3rd. For the men Frank</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Lamerton came 1st, Richard Newman 2nd and Gary Macalister 3rd. Out of 5</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races run Gary MacAlister came 1st or 2nd AVR in 4 of them.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Mike Towler came 1st AVR all three races he ran. AVR were 4th in both team divisions </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1and 2 .</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3 races for the 2023/24 season have taken place, Gemma Knudsen leads as</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AVR 1st lady, Isabella McNally 2nd and Fiona Gibbs 3rd. For the men, Ben</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Mees is in AVR 1st placed followed by Gary Day and Daniel Colman. All to</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733"/>
              <a:buFont typeface="Arial"/>
              <a:buNone/>
            </a:pPr>
            <a:r>
              <a:rPr lang="en-US" sz="1400">
                <a:solidFill>
                  <a:schemeClr val="dk1"/>
                </a:solidFill>
                <a:latin typeface="Arial"/>
                <a:ea typeface="Arial"/>
                <a:cs typeface="Arial"/>
                <a:sym typeface="Arial"/>
              </a:rPr>
              <a:t>play for!</a:t>
            </a:r>
            <a:br>
              <a:rPr lang="en-US" sz="1400">
                <a:solidFill>
                  <a:schemeClr val="dk1"/>
                </a:solidFill>
                <a:latin typeface="Arial"/>
                <a:ea typeface="Arial"/>
                <a:cs typeface="Arial"/>
                <a:sym typeface="Arial"/>
              </a:rPr>
            </a:b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 During the 2023 season 26 ladies and 40 men took part but only 10 and 14</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 respectively took part in more then 1 race. For the 2024 Season, 17 ladies and</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 32 men have taken part so far. For Over the Hills 34 AVR runners took part,</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 White Horse Gallup had 30 AVR runners - fantastic. For Yarnbury Yomp 6</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 runners – Oh!</a:t>
            </a:r>
            <a:endParaRPr/>
          </a:p>
          <a:p>
            <a:pPr marL="0" lvl="0" indent="0" algn="r" rtl="0">
              <a:lnSpc>
                <a:spcPct val="100000"/>
              </a:lnSpc>
              <a:spcBef>
                <a:spcPts val="0"/>
              </a:spcBef>
              <a:spcAft>
                <a:spcPts val="0"/>
              </a:spcAft>
              <a:buClr>
                <a:schemeClr val="dk1"/>
              </a:buClr>
              <a:buSzPts val="1100"/>
              <a:buFont typeface="Arial"/>
              <a:buNone/>
            </a:pPr>
            <a:endParaRPr sz="2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21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abcbbd74c5_0_33"/>
          <p:cNvSpPr txBox="1">
            <a:spLocks noGrp="1"/>
          </p:cNvSpPr>
          <p:nvPr>
            <p:ph type="ctrTitle"/>
          </p:nvPr>
        </p:nvSpPr>
        <p:spPr>
          <a:xfrm>
            <a:off x="-126218" y="623455"/>
            <a:ext cx="7482982" cy="445125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Many races struggled post Covid with registration numbers. The situation (at least</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for League events) is better in 2023/24 in that some races are sold out with waiting</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lists and others are filling up more quickly. Other events are still adverting early</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bird discounts indicating, as a minimum, nervousness.</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For AVR league entrants numbers have varied from 6 to &gt;30 people. Off Road is</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very much a subset of the wider club membership with a loyal core. With the</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apparent general recovery in race registration, there should be an opportunity to</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widen interest in Off Road running.</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League success is about entrant numbers as much as high performing runners -</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although it’s great to have those at the front collecting prizes. Chippenham and</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Royal Wootton Bassett are very effective in getting large teams out, and they win!</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AVR is one of the larger clubs in the area.</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ts val="1100"/>
              <a:buFont typeface="Arial"/>
              <a:buNone/>
            </a:pPr>
            <a:r>
              <a:rPr lang="en-US" sz="1400">
                <a:solidFill>
                  <a:schemeClr val="dk1"/>
                </a:solidFill>
                <a:latin typeface="Arial"/>
                <a:ea typeface="Arial"/>
                <a:cs typeface="Arial"/>
                <a:sym typeface="Arial"/>
              </a:rPr>
              <a:t>Should be possible to grow!! The challenge for 2024.</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SzPts val="5400"/>
              <a:buNone/>
            </a:pPr>
            <a:endParaRPr sz="14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4" name="Google Shape;354;g2abcbbd74c5_0_40"/>
          <p:cNvGrpSpPr/>
          <p:nvPr/>
        </p:nvGrpSpPr>
        <p:grpSpPr>
          <a:xfrm>
            <a:off x="249997" y="503959"/>
            <a:ext cx="7886085" cy="5850082"/>
            <a:chOff x="229215" y="1180841"/>
            <a:chExt cx="7611783" cy="5677159"/>
          </a:xfrm>
        </p:grpSpPr>
        <p:sp>
          <p:nvSpPr>
            <p:cNvPr id="355" name="Google Shape;355;g2abcbbd74c5_0_40"/>
            <p:cNvSpPr txBox="1"/>
            <p:nvPr/>
          </p:nvSpPr>
          <p:spPr>
            <a:xfrm>
              <a:off x="631153" y="1180841"/>
              <a:ext cx="6496200" cy="5355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………….whish you were here……</a:t>
              </a:r>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356" name="Google Shape;356;g2abcbbd74c5_0_40"/>
            <p:cNvPicPr preferRelativeResize="0"/>
            <p:nvPr/>
          </p:nvPicPr>
          <p:blipFill rotWithShape="1">
            <a:blip r:embed="rId3">
              <a:alphaModFix/>
            </a:blip>
            <a:srcRect/>
            <a:stretch/>
          </p:blipFill>
          <p:spPr>
            <a:xfrm>
              <a:off x="1077520" y="1879220"/>
              <a:ext cx="1635760" cy="2060336"/>
            </a:xfrm>
            <a:prstGeom prst="rect">
              <a:avLst/>
            </a:prstGeom>
            <a:noFill/>
            <a:ln>
              <a:noFill/>
            </a:ln>
          </p:spPr>
        </p:pic>
        <p:pic>
          <p:nvPicPr>
            <p:cNvPr id="357" name="Google Shape;357;g2abcbbd74c5_0_40"/>
            <p:cNvPicPr preferRelativeResize="0"/>
            <p:nvPr/>
          </p:nvPicPr>
          <p:blipFill rotWithShape="1">
            <a:blip r:embed="rId4">
              <a:alphaModFix/>
            </a:blip>
            <a:srcRect/>
            <a:stretch/>
          </p:blipFill>
          <p:spPr>
            <a:xfrm>
              <a:off x="229215" y="3596005"/>
              <a:ext cx="2348865" cy="2081154"/>
            </a:xfrm>
            <a:prstGeom prst="rect">
              <a:avLst/>
            </a:prstGeom>
            <a:noFill/>
            <a:ln>
              <a:noFill/>
            </a:ln>
          </p:spPr>
        </p:pic>
        <p:pic>
          <p:nvPicPr>
            <p:cNvPr id="358" name="Google Shape;358;g2abcbbd74c5_0_40"/>
            <p:cNvPicPr preferRelativeResize="0"/>
            <p:nvPr/>
          </p:nvPicPr>
          <p:blipFill rotWithShape="1">
            <a:blip r:embed="rId5">
              <a:alphaModFix/>
            </a:blip>
            <a:srcRect/>
            <a:stretch/>
          </p:blipFill>
          <p:spPr>
            <a:xfrm>
              <a:off x="2472055" y="2165213"/>
              <a:ext cx="2099945" cy="2471369"/>
            </a:xfrm>
            <a:prstGeom prst="rect">
              <a:avLst/>
            </a:prstGeom>
            <a:noFill/>
            <a:ln>
              <a:noFill/>
            </a:ln>
          </p:spPr>
        </p:pic>
        <p:pic>
          <p:nvPicPr>
            <p:cNvPr id="359" name="Google Shape;359;g2abcbbd74c5_0_40"/>
            <p:cNvPicPr preferRelativeResize="0"/>
            <p:nvPr/>
          </p:nvPicPr>
          <p:blipFill rotWithShape="1">
            <a:blip r:embed="rId6">
              <a:alphaModFix/>
            </a:blip>
            <a:srcRect/>
            <a:stretch/>
          </p:blipFill>
          <p:spPr>
            <a:xfrm>
              <a:off x="2406005" y="4241820"/>
              <a:ext cx="2348866" cy="2390344"/>
            </a:xfrm>
            <a:prstGeom prst="rect">
              <a:avLst/>
            </a:prstGeom>
            <a:noFill/>
            <a:ln>
              <a:noFill/>
            </a:ln>
          </p:spPr>
        </p:pic>
        <p:pic>
          <p:nvPicPr>
            <p:cNvPr id="360" name="Google Shape;360;g2abcbbd74c5_0_40"/>
            <p:cNvPicPr preferRelativeResize="0"/>
            <p:nvPr/>
          </p:nvPicPr>
          <p:blipFill rotWithShape="1">
            <a:blip r:embed="rId7">
              <a:alphaModFix/>
            </a:blip>
            <a:srcRect/>
            <a:stretch/>
          </p:blipFill>
          <p:spPr>
            <a:xfrm>
              <a:off x="4413733" y="1410173"/>
              <a:ext cx="1585557" cy="2998430"/>
            </a:xfrm>
            <a:prstGeom prst="rect">
              <a:avLst/>
            </a:prstGeom>
            <a:noFill/>
            <a:ln>
              <a:noFill/>
            </a:ln>
          </p:spPr>
        </p:pic>
        <p:pic>
          <p:nvPicPr>
            <p:cNvPr id="361" name="Google Shape;361;g2abcbbd74c5_0_40"/>
            <p:cNvPicPr preferRelativeResize="0"/>
            <p:nvPr/>
          </p:nvPicPr>
          <p:blipFill rotWithShape="1">
            <a:blip r:embed="rId8">
              <a:alphaModFix/>
            </a:blip>
            <a:srcRect/>
            <a:stretch/>
          </p:blipFill>
          <p:spPr>
            <a:xfrm>
              <a:off x="4730109" y="3859570"/>
              <a:ext cx="1630551" cy="2998430"/>
            </a:xfrm>
            <a:prstGeom prst="rect">
              <a:avLst/>
            </a:prstGeom>
            <a:noFill/>
            <a:ln>
              <a:noFill/>
            </a:ln>
          </p:spPr>
        </p:pic>
        <p:pic>
          <p:nvPicPr>
            <p:cNvPr id="362" name="Google Shape;362;g2abcbbd74c5_0_40"/>
            <p:cNvPicPr preferRelativeResize="0"/>
            <p:nvPr/>
          </p:nvPicPr>
          <p:blipFill rotWithShape="1">
            <a:blip r:embed="rId9">
              <a:alphaModFix/>
            </a:blip>
            <a:srcRect/>
            <a:stretch/>
          </p:blipFill>
          <p:spPr>
            <a:xfrm>
              <a:off x="5968074" y="2165213"/>
              <a:ext cx="1872924" cy="3465771"/>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grpSp>
        <p:nvGrpSpPr>
          <p:cNvPr id="367" name="Google Shape;367;p16"/>
          <p:cNvGrpSpPr/>
          <p:nvPr/>
        </p:nvGrpSpPr>
        <p:grpSpPr>
          <a:xfrm>
            <a:off x="0" y="-8467"/>
            <a:ext cx="9144001" cy="6866467"/>
            <a:chOff x="0" y="-8467"/>
            <a:chExt cx="12192000" cy="6866467"/>
          </a:xfrm>
        </p:grpSpPr>
        <p:cxnSp>
          <p:nvCxnSpPr>
            <p:cNvPr id="368" name="Google Shape;368;p1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69" name="Google Shape;369;p1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70" name="Google Shape;370;p1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1" name="Google Shape;371;p1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2" name="Google Shape;372;p16"/>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3" name="Google Shape;373;p1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4" name="Google Shape;374;p1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5" name="Google Shape;375;p1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6" name="Google Shape;376;p1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77" name="Google Shape;377;p16"/>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378" name="Google Shape;378;p16"/>
          <p:cNvSpPr txBox="1">
            <a:spLocks noGrp="1"/>
          </p:cNvSpPr>
          <p:nvPr>
            <p:ph type="ctrTitle"/>
          </p:nvPr>
        </p:nvSpPr>
        <p:spPr>
          <a:xfrm>
            <a:off x="4152550" y="609600"/>
            <a:ext cx="2802951"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Road Report</a:t>
            </a:r>
            <a:endParaRPr/>
          </a:p>
        </p:txBody>
      </p:sp>
      <p:sp>
        <p:nvSpPr>
          <p:cNvPr id="379" name="Google Shape;379;p16"/>
          <p:cNvSpPr txBox="1"/>
          <p:nvPr/>
        </p:nvSpPr>
        <p:spPr>
          <a:xfrm>
            <a:off x="3907172" y="2160589"/>
            <a:ext cx="3048329" cy="3880773"/>
          </a:xfrm>
          <a:prstGeom prst="rect">
            <a:avLst/>
          </a:prstGeom>
          <a:noFill/>
          <a:ln>
            <a:noFill/>
          </a:ln>
        </p:spPr>
        <p:txBody>
          <a:bodyPr spcFirstLastPara="1" wrap="square" lIns="91425" tIns="45700" rIns="91425" bIns="45700" anchor="t" anchorCtr="0">
            <a:normAutofit/>
          </a:bodyPr>
          <a:lstStyle/>
          <a:p>
            <a:pPr marL="0" marR="0" lvl="0" indent="-91440" algn="l" rtl="0">
              <a:lnSpc>
                <a:spcPct val="100000"/>
              </a:lnSpc>
              <a:spcBef>
                <a:spcPts val="0"/>
              </a:spcBef>
              <a:spcAft>
                <a:spcPts val="0"/>
              </a:spcAft>
              <a:buClr>
                <a:schemeClr val="accent1"/>
              </a:buClr>
              <a:buSzPts val="1440"/>
              <a:buFont typeface="Noto Sans Symbols"/>
              <a:buChar char="►"/>
            </a:pPr>
            <a:r>
              <a:rPr lang="en-US" sz="1800" b="1" i="0" u="none" strike="noStrike" cap="none">
                <a:solidFill>
                  <a:srgbClr val="3F3F3F"/>
                </a:solidFill>
                <a:latin typeface="Trebuchet MS"/>
                <a:ea typeface="Trebuchet MS"/>
                <a:cs typeface="Trebuchet MS"/>
                <a:sym typeface="Trebuchet MS"/>
              </a:rPr>
              <a:t>Martin Russam</a:t>
            </a: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accent1"/>
              </a:buClr>
              <a:buSzPts val="1440"/>
              <a:buFont typeface="Noto Sans Symbols"/>
              <a:buNone/>
            </a:pPr>
            <a:endParaRPr sz="1800" b="0" i="0" u="none" strike="noStrike" cap="none">
              <a:solidFill>
                <a:srgbClr val="3F3F3F"/>
              </a:solidFill>
              <a:latin typeface="Trebuchet MS"/>
              <a:ea typeface="Trebuchet MS"/>
              <a:cs typeface="Trebuchet MS"/>
              <a:sym typeface="Trebuchet MS"/>
            </a:endParaRPr>
          </a:p>
        </p:txBody>
      </p:sp>
      <p:pic>
        <p:nvPicPr>
          <p:cNvPr id="380" name="Google Shape;380;p16"/>
          <p:cNvPicPr preferRelativeResize="0"/>
          <p:nvPr/>
        </p:nvPicPr>
        <p:blipFill rotWithShape="1">
          <a:blip r:embed="rId3">
            <a:alphaModFix/>
          </a:blip>
          <a:srcRect/>
          <a:stretch/>
        </p:blipFill>
        <p:spPr>
          <a:xfrm>
            <a:off x="20" y="-1"/>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381" name="Google Shape;381;p16"/>
          <p:cNvSpPr/>
          <p:nvPr/>
        </p:nvSpPr>
        <p:spPr>
          <a:xfrm rot="10800000">
            <a:off x="0" y="0"/>
            <a:ext cx="631947" cy="5666154"/>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82" name="Google Shape;382;p16"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
        <p:nvSpPr>
          <p:cNvPr id="383" name="Google Shape;383;p16"/>
          <p:cNvSpPr txBox="1"/>
          <p:nvPr/>
        </p:nvSpPr>
        <p:spPr>
          <a:xfrm>
            <a:off x="2679119" y="5469713"/>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2"/>
          <p:cNvPicPr preferRelativeResize="0"/>
          <p:nvPr/>
        </p:nvPicPr>
        <p:blipFill rotWithShape="1">
          <a:blip r:embed="rId3">
            <a:alphaModFix/>
          </a:blip>
          <a:srcRect l="-2030"/>
          <a:stretch/>
        </p:blipFill>
        <p:spPr>
          <a:xfrm>
            <a:off x="20" y="-1"/>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167" name="Google Shape;167;p2"/>
          <p:cNvSpPr txBox="1">
            <a:spLocks noGrp="1"/>
          </p:cNvSpPr>
          <p:nvPr>
            <p:ph type="ctrTitle"/>
          </p:nvPr>
        </p:nvSpPr>
        <p:spPr>
          <a:xfrm>
            <a:off x="4035422" y="1678665"/>
            <a:ext cx="2915879" cy="2372168"/>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accent1"/>
              </a:buClr>
              <a:buSzPts val="3800"/>
              <a:buFont typeface="Trebuchet MS"/>
              <a:buNone/>
            </a:pPr>
            <a:r>
              <a:rPr lang="en-US" sz="3800" b="1"/>
              <a:t>Chair’s Welcome</a:t>
            </a:r>
            <a:endParaRPr/>
          </a:p>
        </p:txBody>
      </p:sp>
      <p:sp>
        <p:nvSpPr>
          <p:cNvPr id="168" name="Google Shape;168;p2"/>
          <p:cNvSpPr txBox="1">
            <a:spLocks noGrp="1"/>
          </p:cNvSpPr>
          <p:nvPr>
            <p:ph type="subTitle" idx="1"/>
          </p:nvPr>
        </p:nvSpPr>
        <p:spPr>
          <a:xfrm>
            <a:off x="4035422" y="4050833"/>
            <a:ext cx="2920080" cy="1096899"/>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620"/>
              <a:buNone/>
            </a:pPr>
            <a:r>
              <a:rPr lang="en-US"/>
              <a:t>Sara Robert</a:t>
            </a:r>
            <a:endParaRPr/>
          </a:p>
        </p:txBody>
      </p:sp>
      <p:pic>
        <p:nvPicPr>
          <p:cNvPr id="169" name="Google Shape;169;p2"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4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7"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389" name="Google Shape;389;p17"/>
          <p:cNvSpPr txBox="1">
            <a:spLocks noGrp="1"/>
          </p:cNvSpPr>
          <p:nvPr>
            <p:ph type="ctrTitle"/>
          </p:nvPr>
        </p:nvSpPr>
        <p:spPr>
          <a:xfrm>
            <a:off x="1403648" y="36478"/>
            <a:ext cx="7488832" cy="13201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Road Report</a:t>
            </a:r>
            <a:endParaRPr/>
          </a:p>
        </p:txBody>
      </p:sp>
      <p:sp>
        <p:nvSpPr>
          <p:cNvPr id="390" name="Google Shape;390;p17"/>
          <p:cNvSpPr txBox="1"/>
          <p:nvPr/>
        </p:nvSpPr>
        <p:spPr>
          <a:xfrm>
            <a:off x="484732" y="1192588"/>
            <a:ext cx="745589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Trebuchet MS"/>
                <a:ea typeface="Trebuchet MS"/>
                <a:cs typeface="Trebuchet MS"/>
                <a:sym typeface="Trebuchet MS"/>
              </a:rPr>
              <a:t> </a:t>
            </a:r>
            <a:br>
              <a:rPr lang="en-US" sz="1800" b="0" i="0" u="none" strike="noStrike" cap="none">
                <a:solidFill>
                  <a:schemeClr val="dk1"/>
                </a:solidFill>
                <a:latin typeface="Trebuchet MS"/>
                <a:ea typeface="Trebuchet MS"/>
                <a:cs typeface="Trebuchet MS"/>
                <a:sym typeface="Trebuchet MS"/>
              </a:rPr>
            </a:br>
            <a:endParaRPr sz="14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Trebuchet MS"/>
              <a:ea typeface="Trebuchet MS"/>
              <a:cs typeface="Trebuchet MS"/>
              <a:sym typeface="Trebuchet MS"/>
            </a:endParaRPr>
          </a:p>
        </p:txBody>
      </p:sp>
      <p:pic>
        <p:nvPicPr>
          <p:cNvPr id="391" name="Google Shape;391;p17"/>
          <p:cNvPicPr preferRelativeResize="0"/>
          <p:nvPr/>
        </p:nvPicPr>
        <p:blipFill rotWithShape="1">
          <a:blip r:embed="rId4">
            <a:alphaModFix/>
          </a:blip>
          <a:srcRect/>
          <a:stretch/>
        </p:blipFill>
        <p:spPr>
          <a:xfrm>
            <a:off x="0" y="1394251"/>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2abcbbd74c5_0_11"/>
          <p:cNvPicPr preferRelativeResize="0"/>
          <p:nvPr/>
        </p:nvPicPr>
        <p:blipFill rotWithShape="1">
          <a:blip r:embed="rId3">
            <a:alphaModFix/>
          </a:blip>
          <a:srcRect/>
          <a:stretch/>
        </p:blipFill>
        <p:spPr>
          <a:xfrm>
            <a:off x="0" y="85725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2abcbbd74c5_0_18"/>
          <p:cNvPicPr preferRelativeResize="0"/>
          <p:nvPr/>
        </p:nvPicPr>
        <p:blipFill rotWithShape="1">
          <a:blip r:embed="rId3">
            <a:alphaModFix/>
          </a:blip>
          <a:srcRect/>
          <a:stretch/>
        </p:blipFill>
        <p:spPr>
          <a:xfrm>
            <a:off x="0" y="85725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abcbbd74c5_0_26"/>
          <p:cNvSpPr txBox="1">
            <a:spLocks noGrp="1"/>
          </p:cNvSpPr>
          <p:nvPr>
            <p:ph type="ctrTitle"/>
          </p:nvPr>
        </p:nvSpPr>
        <p:spPr>
          <a:xfrm>
            <a:off x="476800" y="-8432075"/>
            <a:ext cx="8425500" cy="6694800"/>
          </a:xfrm>
          <a:prstGeom prst="rect">
            <a:avLst/>
          </a:prstGeom>
          <a:noFill/>
          <a:ln>
            <a:noFill/>
          </a:ln>
        </p:spPr>
        <p:txBody>
          <a:bodyPr spcFirstLastPara="1" wrap="square" lIns="91425" tIns="45700" rIns="91425" bIns="45700" anchor="b" anchorCtr="0">
            <a:noAutofit/>
          </a:bodyPr>
          <a:lstStyle/>
          <a:p>
            <a:pPr marL="228600" lvl="0" indent="-77470" algn="l" rtl="0">
              <a:lnSpc>
                <a:spcPct val="90000"/>
              </a:lnSpc>
              <a:spcBef>
                <a:spcPts val="1000"/>
              </a:spcBef>
              <a:spcAft>
                <a:spcPts val="0"/>
              </a:spcAft>
              <a:buClr>
                <a:schemeClr val="dk1"/>
              </a:buClr>
              <a:buSzPts val="2100"/>
              <a:buFont typeface="Arial"/>
              <a:buNone/>
            </a:pPr>
            <a:endParaRPr sz="4700"/>
          </a:p>
        </p:txBody>
      </p:sp>
      <p:sp>
        <p:nvSpPr>
          <p:cNvPr id="410" name="Google Shape;410;g2abcbbd74c5_0_26"/>
          <p:cNvSpPr txBox="1">
            <a:spLocks noGrp="1"/>
          </p:cNvSpPr>
          <p:nvPr>
            <p:ph type="subTitle" idx="1"/>
          </p:nvPr>
        </p:nvSpPr>
        <p:spPr>
          <a:xfrm>
            <a:off x="861264" y="924791"/>
            <a:ext cx="6318855" cy="6068686"/>
          </a:xfrm>
          <a:prstGeom prst="rect">
            <a:avLst/>
          </a:prstGeom>
          <a:noFill/>
          <a:ln>
            <a:noFill/>
          </a:ln>
        </p:spPr>
        <p:txBody>
          <a:bodyPr spcFirstLastPara="1" wrap="square" lIns="91425" tIns="45700" rIns="91425" bIns="45700" anchor="t" anchorCtr="0">
            <a:normAutofit/>
          </a:bodyPr>
          <a:lstStyle/>
          <a:p>
            <a:pPr marL="228600" lvl="0" indent="-210820" algn="l" rtl="0">
              <a:lnSpc>
                <a:spcPct val="90000"/>
              </a:lnSpc>
              <a:spcBef>
                <a:spcPts val="0"/>
              </a:spcBef>
              <a:spcAft>
                <a:spcPts val="0"/>
              </a:spcAft>
              <a:buClr>
                <a:schemeClr val="dk1"/>
              </a:buClr>
              <a:buSzPts val="2100"/>
              <a:buFont typeface="Arial"/>
              <a:buChar char="•"/>
            </a:pPr>
            <a:r>
              <a:rPr lang="en-US" sz="1600">
                <a:solidFill>
                  <a:schemeClr val="dk1"/>
                </a:solidFill>
                <a:latin typeface="Arial"/>
                <a:ea typeface="Arial"/>
                <a:cs typeface="Arial"/>
                <a:sym typeface="Arial"/>
              </a:rPr>
              <a:t>The 2023 Wiltshire Road Race League (WRRL) fixtures (which were the same as the AVR Road Race League) took place with the best 6 of the 8 races scoring for the club and athlete. This year's races were Devizes Half, Corsham 10k, Broad Town 5 mile, Heddington 5k Series, Great Chalfield 10k, Wiltshire 10k ‘Lightning Bolt’, Chippenham Half and Devizes 10k.</a:t>
            </a:r>
            <a:endParaRPr sz="1600">
              <a:solidFill>
                <a:schemeClr val="dk1"/>
              </a:solidFill>
              <a:latin typeface="Arial"/>
              <a:ea typeface="Arial"/>
              <a:cs typeface="Arial"/>
              <a:sym typeface="Arial"/>
            </a:endParaRPr>
          </a:p>
          <a:p>
            <a:pPr marL="228600" lvl="0" indent="-210820" algn="l" rtl="0">
              <a:lnSpc>
                <a:spcPct val="90000"/>
              </a:lnSpc>
              <a:spcBef>
                <a:spcPts val="1000"/>
              </a:spcBef>
              <a:spcAft>
                <a:spcPts val="0"/>
              </a:spcAft>
              <a:buClr>
                <a:schemeClr val="dk1"/>
              </a:buClr>
              <a:buSzPts val="2100"/>
              <a:buFont typeface="Arial"/>
              <a:buChar char="•"/>
            </a:pPr>
            <a:r>
              <a:rPr lang="en-US" sz="1600">
                <a:solidFill>
                  <a:schemeClr val="dk1"/>
                </a:solidFill>
                <a:latin typeface="Arial"/>
                <a:ea typeface="Arial"/>
                <a:cs typeface="Arial"/>
                <a:sym typeface="Arial"/>
              </a:rPr>
              <a:t>Our A team were runners up to Wootton Bassett by 3 points and our B Team finished 8</a:t>
            </a:r>
            <a:r>
              <a:rPr lang="en-US" sz="1600" baseline="30000">
                <a:solidFill>
                  <a:schemeClr val="dk1"/>
                </a:solidFill>
                <a:latin typeface="Arial"/>
                <a:ea typeface="Arial"/>
                <a:cs typeface="Arial"/>
                <a:sym typeface="Arial"/>
              </a:rPr>
              <a:t>th</a:t>
            </a:r>
            <a:r>
              <a:rPr lang="en-US" sz="16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marL="228600" lvl="0" indent="-210820" algn="l" rtl="0">
              <a:lnSpc>
                <a:spcPct val="90000"/>
              </a:lnSpc>
              <a:spcBef>
                <a:spcPts val="1000"/>
              </a:spcBef>
              <a:spcAft>
                <a:spcPts val="0"/>
              </a:spcAft>
              <a:buClr>
                <a:schemeClr val="dk1"/>
              </a:buClr>
              <a:buSzPts val="2100"/>
              <a:buFont typeface="Arial"/>
              <a:buChar char="•"/>
            </a:pPr>
            <a:r>
              <a:rPr lang="en-US" sz="1600">
                <a:solidFill>
                  <a:schemeClr val="dk1"/>
                </a:solidFill>
                <a:latin typeface="Arial"/>
                <a:ea typeface="Arial"/>
                <a:cs typeface="Arial"/>
                <a:sym typeface="Arial"/>
              </a:rPr>
              <a:t>Fiona Price was 3rd female overall &amp; won the FV50 category &amp; Rosemary Barber the FV70 category. Rosemary also won the Wiltshire 5 mile championship race at Broad Town and the Wiltshire 10k for her age category. We also had Sharon Firkins Annalie Jane &amp; Emily Dye join Fiona &amp; Rosemary in the top 25. We had 52 female runners run at least 1 race but only two run 6 out of the 8. Fiona finished top of the AVR league with Sharon 2</a:t>
            </a:r>
            <a:r>
              <a:rPr lang="en-US" sz="1600" baseline="30000">
                <a:solidFill>
                  <a:schemeClr val="dk1"/>
                </a:solidFill>
                <a:latin typeface="Arial"/>
                <a:ea typeface="Arial"/>
                <a:cs typeface="Arial"/>
                <a:sym typeface="Arial"/>
              </a:rPr>
              <a:t>nd</a:t>
            </a:r>
            <a:r>
              <a:rPr lang="en-US" sz="1600">
                <a:solidFill>
                  <a:schemeClr val="dk1"/>
                </a:solidFill>
                <a:latin typeface="Arial"/>
                <a:ea typeface="Arial"/>
                <a:cs typeface="Arial"/>
                <a:sym typeface="Arial"/>
              </a:rPr>
              <a:t> and Annalie 3</a:t>
            </a:r>
            <a:r>
              <a:rPr lang="en-US" sz="1600" baseline="30000">
                <a:solidFill>
                  <a:schemeClr val="dk1"/>
                </a:solidFill>
                <a:latin typeface="Arial"/>
                <a:ea typeface="Arial"/>
                <a:cs typeface="Arial"/>
                <a:sym typeface="Arial"/>
              </a:rPr>
              <a:t>rd</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2"/>
          <p:cNvSpPr txBox="1">
            <a:spLocks noGrp="1"/>
          </p:cNvSpPr>
          <p:nvPr>
            <p:ph type="ctrTitle"/>
          </p:nvPr>
        </p:nvSpPr>
        <p:spPr>
          <a:xfrm>
            <a:off x="476800" y="-8432075"/>
            <a:ext cx="8425500" cy="6694800"/>
          </a:xfrm>
          <a:prstGeom prst="rect">
            <a:avLst/>
          </a:prstGeom>
          <a:noFill/>
          <a:ln>
            <a:noFill/>
          </a:ln>
        </p:spPr>
        <p:txBody>
          <a:bodyPr spcFirstLastPara="1" wrap="square" lIns="91425" tIns="45700" rIns="91425" bIns="45700" anchor="b" anchorCtr="0">
            <a:noAutofit/>
          </a:bodyPr>
          <a:lstStyle/>
          <a:p>
            <a:pPr marL="228600" lvl="0" indent="-77470" algn="l" rtl="0">
              <a:lnSpc>
                <a:spcPct val="90000"/>
              </a:lnSpc>
              <a:spcBef>
                <a:spcPts val="1000"/>
              </a:spcBef>
              <a:spcAft>
                <a:spcPts val="0"/>
              </a:spcAft>
              <a:buClr>
                <a:schemeClr val="dk1"/>
              </a:buClr>
              <a:buSzPts val="2100"/>
              <a:buFont typeface="Arial"/>
              <a:buNone/>
            </a:pPr>
            <a:endParaRPr sz="4700"/>
          </a:p>
        </p:txBody>
      </p:sp>
      <p:sp>
        <p:nvSpPr>
          <p:cNvPr id="417" name="Google Shape;417;p22"/>
          <p:cNvSpPr txBox="1">
            <a:spLocks noGrp="1"/>
          </p:cNvSpPr>
          <p:nvPr>
            <p:ph type="subTitle" idx="1"/>
          </p:nvPr>
        </p:nvSpPr>
        <p:spPr>
          <a:xfrm>
            <a:off x="820881" y="1257299"/>
            <a:ext cx="6504709" cy="5411425"/>
          </a:xfrm>
          <a:prstGeom prst="rect">
            <a:avLst/>
          </a:prstGeom>
          <a:noFill/>
          <a:ln>
            <a:noFill/>
          </a:ln>
        </p:spPr>
        <p:txBody>
          <a:bodyPr spcFirstLastPara="1" wrap="square" lIns="91425" tIns="45700" rIns="91425" bIns="45700" anchor="t" anchorCtr="0">
            <a:normAutofit/>
          </a:bodyPr>
          <a:lstStyle/>
          <a:p>
            <a:pPr marL="228600" lvl="0" indent="-210820" algn="l" rtl="0">
              <a:lnSpc>
                <a:spcPct val="90000"/>
              </a:lnSpc>
              <a:spcBef>
                <a:spcPts val="1000"/>
              </a:spcBef>
              <a:spcAft>
                <a:spcPts val="0"/>
              </a:spcAft>
              <a:buClr>
                <a:schemeClr val="dk1"/>
              </a:buClr>
              <a:buSzPts val="2100"/>
              <a:buFont typeface="Arial"/>
              <a:buChar char="•"/>
            </a:pPr>
            <a:r>
              <a:rPr lang="en-US" sz="1600">
                <a:solidFill>
                  <a:schemeClr val="dk1"/>
                </a:solidFill>
                <a:latin typeface="Arial"/>
                <a:ea typeface="Arial"/>
                <a:cs typeface="Arial"/>
                <a:sym typeface="Arial"/>
              </a:rPr>
              <a:t>Robin Mark-Schols won the MV60 category &amp; the Wiltshire 10k for his age category. Ed Knudsen also won sliver at the Chippenham Half championship race. We also had Peter Veleski, Gary Day &amp; Paul Dredge in the top 10 with Tim Burrell &amp; Scott Green joining Robin in the top 25. We had 50 male runners run at least 1 race with eight running at least 6 out of the 8. Peter finished top of the AVR league with Gary 2</a:t>
            </a:r>
            <a:r>
              <a:rPr lang="en-US" sz="1600" baseline="30000">
                <a:solidFill>
                  <a:schemeClr val="dk1"/>
                </a:solidFill>
                <a:latin typeface="Arial"/>
                <a:ea typeface="Arial"/>
                <a:cs typeface="Arial"/>
                <a:sym typeface="Arial"/>
              </a:rPr>
              <a:t>nd</a:t>
            </a:r>
            <a:r>
              <a:rPr lang="en-US" sz="1600">
                <a:solidFill>
                  <a:schemeClr val="dk1"/>
                </a:solidFill>
                <a:latin typeface="Arial"/>
                <a:ea typeface="Arial"/>
                <a:cs typeface="Arial"/>
                <a:sym typeface="Arial"/>
              </a:rPr>
              <a:t> and Paul 3</a:t>
            </a:r>
            <a:r>
              <a:rPr lang="en-US" sz="1600" baseline="30000">
                <a:solidFill>
                  <a:schemeClr val="dk1"/>
                </a:solidFill>
                <a:latin typeface="Arial"/>
                <a:ea typeface="Arial"/>
                <a:cs typeface="Arial"/>
                <a:sym typeface="Arial"/>
              </a:rPr>
              <a:t>rd</a:t>
            </a:r>
            <a:r>
              <a:rPr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marL="228600" lvl="0" indent="-210820" algn="l" rtl="0">
              <a:lnSpc>
                <a:spcPct val="90000"/>
              </a:lnSpc>
              <a:spcBef>
                <a:spcPts val="1000"/>
              </a:spcBef>
              <a:spcAft>
                <a:spcPts val="0"/>
              </a:spcAft>
              <a:buClr>
                <a:schemeClr val="dk1"/>
              </a:buClr>
              <a:buSzPts val="2100"/>
              <a:buFont typeface="Arial"/>
              <a:buChar char="•"/>
            </a:pPr>
            <a:r>
              <a:rPr lang="en-US" sz="1600">
                <a:solidFill>
                  <a:schemeClr val="dk1"/>
                </a:solidFill>
                <a:latin typeface="Arial"/>
                <a:ea typeface="Arial"/>
                <a:cs typeface="Arial"/>
                <a:sym typeface="Arial"/>
              </a:rPr>
              <a:t>Well done all &amp; to all who ran in the road race league races. </a:t>
            </a:r>
            <a:endParaRPr sz="16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pic>
        <p:nvPicPr>
          <p:cNvPr id="422" name="Google Shape;422;p20"/>
          <p:cNvPicPr preferRelativeResize="0"/>
          <p:nvPr/>
        </p:nvPicPr>
        <p:blipFill rotWithShape="1">
          <a:blip r:embed="rId3">
            <a:alphaModFix/>
          </a:blip>
          <a:srcRect/>
          <a:stretch/>
        </p:blipFill>
        <p:spPr>
          <a:xfrm>
            <a:off x="3159903" y="-8467"/>
            <a:ext cx="5941610" cy="6858001"/>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423" name="Google Shape;423;p20"/>
          <p:cNvSpPr txBox="1">
            <a:spLocks noGrp="1"/>
          </p:cNvSpPr>
          <p:nvPr>
            <p:ph type="ctrTitle"/>
          </p:nvPr>
        </p:nvSpPr>
        <p:spPr>
          <a:xfrm>
            <a:off x="501650" y="1678666"/>
            <a:ext cx="3066142" cy="2369093"/>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chemeClr val="accent1"/>
              </a:buClr>
              <a:buSzPts val="4200"/>
              <a:buFont typeface="Trebuchet MS"/>
              <a:buNone/>
            </a:pPr>
            <a:r>
              <a:rPr lang="en-US" sz="4200" b="1"/>
              <a:t>AVRY Report</a:t>
            </a:r>
            <a:endParaRPr/>
          </a:p>
        </p:txBody>
      </p:sp>
      <p:cxnSp>
        <p:nvCxnSpPr>
          <p:cNvPr id="424" name="Google Shape;424;p20"/>
          <p:cNvCxnSpPr/>
          <p:nvPr/>
        </p:nvCxnSpPr>
        <p:spPr>
          <a:xfrm>
            <a:off x="7028259" y="0"/>
            <a:ext cx="914400" cy="6858000"/>
          </a:xfrm>
          <a:prstGeom prst="straightConnector1">
            <a:avLst/>
          </a:prstGeom>
          <a:noFill/>
          <a:ln w="9525" cap="flat" cmpd="sng">
            <a:solidFill>
              <a:srgbClr val="BFBFBF"/>
            </a:solidFill>
            <a:prstDash val="solid"/>
            <a:round/>
            <a:headEnd type="none" w="sm" len="sm"/>
            <a:tailEnd type="none" w="sm" len="sm"/>
          </a:ln>
        </p:spPr>
      </p:cxnSp>
      <p:cxnSp>
        <p:nvCxnSpPr>
          <p:cNvPr id="425" name="Google Shape;425;p20"/>
          <p:cNvCxnSpPr/>
          <p:nvPr/>
        </p:nvCxnSpPr>
        <p:spPr>
          <a:xfrm flipH="1">
            <a:off x="5568950" y="3681413"/>
            <a:ext cx="3572668" cy="3176587"/>
          </a:xfrm>
          <a:prstGeom prst="straightConnector1">
            <a:avLst/>
          </a:prstGeom>
          <a:noFill/>
          <a:ln w="9525" cap="flat" cmpd="sng">
            <a:solidFill>
              <a:srgbClr val="D8D8D8"/>
            </a:solidFill>
            <a:prstDash val="solid"/>
            <a:round/>
            <a:headEnd type="none" w="sm" len="sm"/>
            <a:tailEnd type="none" w="sm" len="sm"/>
          </a:ln>
        </p:spPr>
      </p:cxnSp>
      <p:sp>
        <p:nvSpPr>
          <p:cNvPr id="426" name="Google Shape;426;p20"/>
          <p:cNvSpPr/>
          <p:nvPr/>
        </p:nvSpPr>
        <p:spPr>
          <a:xfrm>
            <a:off x="6886107" y="-8467"/>
            <a:ext cx="2255511"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27" name="Google Shape;427;p20"/>
          <p:cNvSpPr/>
          <p:nvPr/>
        </p:nvSpPr>
        <p:spPr>
          <a:xfrm>
            <a:off x="7202581" y="-8467"/>
            <a:ext cx="1941419"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28" name="Google Shape;428;p20"/>
          <p:cNvSpPr/>
          <p:nvPr/>
        </p:nvSpPr>
        <p:spPr>
          <a:xfrm>
            <a:off x="6699249" y="3048000"/>
            <a:ext cx="2444751"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29" name="Google Shape;429;p20"/>
          <p:cNvSpPr/>
          <p:nvPr/>
        </p:nvSpPr>
        <p:spPr>
          <a:xfrm>
            <a:off x="7000875" y="-8467"/>
            <a:ext cx="214074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46274"/>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30" name="Google Shape;430;p20"/>
          <p:cNvSpPr/>
          <p:nvPr/>
        </p:nvSpPr>
        <p:spPr>
          <a:xfrm>
            <a:off x="8174047" y="-8467"/>
            <a:ext cx="967571"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31" name="Google Shape;431;p20"/>
          <p:cNvSpPr/>
          <p:nvPr/>
        </p:nvSpPr>
        <p:spPr>
          <a:xfrm>
            <a:off x="8204249" y="-8467"/>
            <a:ext cx="937369"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32" name="Google Shape;432;p20"/>
          <p:cNvSpPr/>
          <p:nvPr/>
        </p:nvSpPr>
        <p:spPr>
          <a:xfrm>
            <a:off x="7778749" y="3589867"/>
            <a:ext cx="136286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33" name="Google Shape;433;p20"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
        <p:nvSpPr>
          <p:cNvPr id="434" name="Google Shape;434;p20"/>
          <p:cNvSpPr/>
          <p:nvPr/>
        </p:nvSpPr>
        <p:spPr>
          <a:xfrm>
            <a:off x="1782876" y="4295265"/>
            <a:ext cx="1944216" cy="143116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Debbie Ellis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21"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440" name="Google Shape;440;p21"/>
          <p:cNvSpPr txBox="1">
            <a:spLocks noGrp="1"/>
          </p:cNvSpPr>
          <p:nvPr>
            <p:ph type="ctrTitle"/>
          </p:nvPr>
        </p:nvSpPr>
        <p:spPr>
          <a:xfrm>
            <a:off x="1403648" y="36478"/>
            <a:ext cx="7488832" cy="13201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AVRY Report</a:t>
            </a:r>
            <a:endParaRPr/>
          </a:p>
        </p:txBody>
      </p:sp>
      <p:sp>
        <p:nvSpPr>
          <p:cNvPr id="441" name="Google Shape;441;p21"/>
          <p:cNvSpPr/>
          <p:nvPr/>
        </p:nvSpPr>
        <p:spPr>
          <a:xfrm>
            <a:off x="683575" y="1409775"/>
            <a:ext cx="82089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AVR Youth was in 2 halves in 2023 with the first 6 months being headed up by Rich Ayling 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sessions being on Monday and Wednesday evening.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With some of our youth reaching ages 16 and 17 this year and the stepping down of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longstanding AVRY volunteers we introduced a new structure.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The second 6 months saw Chris Redshaw take over as head coach and we now only run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session on a Wednesday evening. This is working really well and proving successful with youth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members increasing slowly.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Tim Burrell has been volunteering regularly along with Tina Towler and Tim has now qualified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as a full CIRF which is a great asset to the Youth volunteer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The young athletes have had some great races over 2023 and have achieved some good results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Ed Hill for U13 Boys was selected to represent the County at South West Champs on 8th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January.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George Sawyer - Completed the Street 5K series and improving his time each race to a PB of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21.29 and was Junior Runner for the last race and for the overall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Ed Hill – Calne 1.5K – 1st in his age group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Josh Dines – 3K Bristol Track Club run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Peter Yoemans – 3K Bristol Track Run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Imogen Smart – 2K Clock Change Challenge – 4th girl Finisher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Tony Orr – Age related European Biathlon Qualifier race – 6th place and reserve qualifier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Will Smith - Age related European Biathlon Qualifier race – 1st place and qualified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Will Smith - Torbay Triathlon – 1st Place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grpSp>
        <p:nvGrpSpPr>
          <p:cNvPr id="446" name="Google Shape;446;p23"/>
          <p:cNvGrpSpPr/>
          <p:nvPr/>
        </p:nvGrpSpPr>
        <p:grpSpPr>
          <a:xfrm>
            <a:off x="0" y="-8467"/>
            <a:ext cx="9144001" cy="6866467"/>
            <a:chOff x="0" y="-8467"/>
            <a:chExt cx="12192000" cy="6866467"/>
          </a:xfrm>
        </p:grpSpPr>
        <p:cxnSp>
          <p:nvCxnSpPr>
            <p:cNvPr id="447" name="Google Shape;447;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48" name="Google Shape;448;p2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49" name="Google Shape;449;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0" name="Google Shape;450;p2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1" name="Google Shape;451;p23"/>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2" name="Google Shape;452;p2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3" name="Google Shape;453;p2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4" name="Google Shape;454;p2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5" name="Google Shape;455;p2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6" name="Google Shape;456;p23"/>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457" name="Google Shape;457;p23"/>
          <p:cNvSpPr txBox="1">
            <a:spLocks noGrp="1"/>
          </p:cNvSpPr>
          <p:nvPr>
            <p:ph type="ctrTitle"/>
          </p:nvPr>
        </p:nvSpPr>
        <p:spPr>
          <a:xfrm>
            <a:off x="4152550" y="609600"/>
            <a:ext cx="2802951"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AVT Report</a:t>
            </a:r>
            <a:endParaRPr/>
          </a:p>
        </p:txBody>
      </p:sp>
      <p:sp>
        <p:nvSpPr>
          <p:cNvPr id="458" name="Google Shape;458;p23"/>
          <p:cNvSpPr/>
          <p:nvPr/>
        </p:nvSpPr>
        <p:spPr>
          <a:xfrm>
            <a:off x="3907172" y="2160589"/>
            <a:ext cx="3048329" cy="3880773"/>
          </a:xfrm>
          <a:prstGeom prst="rect">
            <a:avLst/>
          </a:prstGeom>
          <a:noFill/>
          <a:ln>
            <a:noFill/>
          </a:ln>
        </p:spPr>
        <p:txBody>
          <a:bodyPr spcFirstLastPara="1" wrap="square" lIns="91425" tIns="45700" rIns="91425" bIns="45700" anchor="t" anchorCtr="0">
            <a:normAutofit/>
          </a:bodyPr>
          <a:lstStyle/>
          <a:p>
            <a:pPr marL="0" marR="0" lvl="0" indent="-91440" algn="l" rtl="0">
              <a:lnSpc>
                <a:spcPct val="100000"/>
              </a:lnSpc>
              <a:spcBef>
                <a:spcPts val="0"/>
              </a:spcBef>
              <a:spcAft>
                <a:spcPts val="0"/>
              </a:spcAft>
              <a:buClr>
                <a:schemeClr val="accent1"/>
              </a:buClr>
              <a:buSzPts val="1440"/>
              <a:buFont typeface="Noto Sans Symbols"/>
              <a:buChar char="►"/>
            </a:pPr>
            <a:r>
              <a:rPr lang="en-US" sz="1800" b="1" i="0" u="none" strike="noStrike" cap="none">
                <a:solidFill>
                  <a:srgbClr val="3F3F3F"/>
                </a:solidFill>
                <a:latin typeface="Trebuchet MS"/>
                <a:ea typeface="Trebuchet MS"/>
                <a:cs typeface="Trebuchet MS"/>
                <a:sym typeface="Trebuchet MS"/>
              </a:rPr>
              <a:t>Caroline Scott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accent1"/>
              </a:buClr>
              <a:buSzPts val="1440"/>
              <a:buFont typeface="Noto Sans Symbols"/>
              <a:buNone/>
            </a:pPr>
            <a:endParaRPr sz="1800" b="1" i="0" u="none" strike="noStrike" cap="none">
              <a:solidFill>
                <a:srgbClr val="3F3F3F"/>
              </a:solidFill>
              <a:latin typeface="Trebuchet MS"/>
              <a:ea typeface="Trebuchet MS"/>
              <a:cs typeface="Trebuchet MS"/>
              <a:sym typeface="Trebuchet MS"/>
            </a:endParaRPr>
          </a:p>
          <a:p>
            <a:pPr marL="0" marR="0" lvl="0" indent="0" algn="l" rtl="0">
              <a:lnSpc>
                <a:spcPct val="100000"/>
              </a:lnSpc>
              <a:spcBef>
                <a:spcPts val="1000"/>
              </a:spcBef>
              <a:spcAft>
                <a:spcPts val="0"/>
              </a:spcAft>
              <a:buClr>
                <a:schemeClr val="accent1"/>
              </a:buClr>
              <a:buSzPts val="1440"/>
              <a:buFont typeface="Noto Sans Symbols"/>
              <a:buNone/>
            </a:pPr>
            <a:endParaRPr sz="1800" b="0" i="0" u="none" strike="noStrike" cap="none">
              <a:solidFill>
                <a:srgbClr val="3F3F3F"/>
              </a:solidFill>
              <a:latin typeface="Trebuchet MS"/>
              <a:ea typeface="Trebuchet MS"/>
              <a:cs typeface="Trebuchet MS"/>
              <a:sym typeface="Trebuchet MS"/>
            </a:endParaRPr>
          </a:p>
        </p:txBody>
      </p:sp>
      <p:pic>
        <p:nvPicPr>
          <p:cNvPr id="459" name="Google Shape;459;p23" descr="A person running in a street&#10;&#10;Description automatically generated with low confidence"/>
          <p:cNvPicPr preferRelativeResize="0"/>
          <p:nvPr/>
        </p:nvPicPr>
        <p:blipFill rotWithShape="1">
          <a:blip r:embed="rId3">
            <a:alphaModFix/>
          </a:blip>
          <a:srcRect r="-1"/>
          <a:stretch/>
        </p:blipFill>
        <p:spPr>
          <a:xfrm>
            <a:off x="20" y="-1"/>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460" name="Google Shape;460;p23"/>
          <p:cNvSpPr/>
          <p:nvPr/>
        </p:nvSpPr>
        <p:spPr>
          <a:xfrm rot="10800000">
            <a:off x="0" y="0"/>
            <a:ext cx="631947" cy="5666154"/>
          </a:xfrm>
          <a:prstGeom prst="triangle">
            <a:avLst>
              <a:gd name="adj" fmla="val 100000"/>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61" name="Google Shape;461;p23"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24"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467" name="Google Shape;467;p24"/>
          <p:cNvSpPr txBox="1">
            <a:spLocks noGrp="1"/>
          </p:cNvSpPr>
          <p:nvPr>
            <p:ph type="ctrTitle"/>
          </p:nvPr>
        </p:nvSpPr>
        <p:spPr>
          <a:xfrm>
            <a:off x="1456500" y="581300"/>
            <a:ext cx="7445100" cy="607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306905"/>
              <a:buNone/>
            </a:pPr>
            <a:r>
              <a:rPr lang="en-US" sz="1954" b="1">
                <a:solidFill>
                  <a:schemeClr val="dk1"/>
                </a:solidFill>
                <a:latin typeface="Arial"/>
                <a:ea typeface="Arial"/>
                <a:cs typeface="Arial"/>
                <a:sym typeface="Arial"/>
              </a:rPr>
              <a:t>AVT News In Brief </a:t>
            </a:r>
            <a:endParaRPr sz="1954" b="1">
              <a:solidFill>
                <a:schemeClr val="dk1"/>
              </a:solidFill>
              <a:latin typeface="Arial"/>
              <a:ea typeface="Arial"/>
              <a:cs typeface="Arial"/>
              <a:sym typeface="Arial"/>
            </a:endParaRPr>
          </a:p>
          <a:p>
            <a:pPr marL="0" lvl="0" indent="0" algn="l" rtl="0">
              <a:lnSpc>
                <a:spcPct val="100000"/>
              </a:lnSpc>
              <a:spcBef>
                <a:spcPts val="0"/>
              </a:spcBef>
              <a:spcAft>
                <a:spcPts val="0"/>
              </a:spcAft>
              <a:buSzPts val="5400"/>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Working group roles established further</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AVT league published online</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AVT handbook finished and published</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Developed the AVT Pathways Messenger group</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- 5 day a week swim offering now available (with financial benefit to both</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Chillies and AVT - called the swim collaboration)</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Set up associated AVT swim messenger group</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Athletes competing at European and World Champs in 2023 all of which</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placed in top 10 at either World or Europeans.</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Additional GB qualifiers e.g. Emily Dye, Jen Nattrass, Steve Clark, Sally Frawley</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Introduction of the AVT calendar available online</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 Many from the AVT section completed Olympic distance or longer in</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triathlon e.g. Long Course Weekend, Mumbles Centurion, people new to</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Ironman entering both full and halves</a:t>
            </a:r>
            <a:endParaRPr sz="1400">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dk1"/>
              </a:buClr>
              <a:buSzPct val="78571"/>
              <a:buFont typeface="Arial"/>
              <a:buNone/>
            </a:pP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Run to breakfast offered a great platform for AVT social, goal getters and</a:t>
            </a:r>
            <a:endParaRPr sz="14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78571"/>
              <a:buFont typeface="Arial"/>
              <a:buNone/>
            </a:pPr>
            <a:r>
              <a:rPr lang="en-US" sz="1400">
                <a:solidFill>
                  <a:schemeClr val="dk1"/>
                </a:solidFill>
                <a:latin typeface="Arial"/>
                <a:ea typeface="Arial"/>
                <a:cs typeface="Arial"/>
                <a:sym typeface="Arial"/>
              </a:rPr>
              <a:t>    running at different distances</a:t>
            </a:r>
            <a:endParaRPr sz="14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5"/>
          <p:cNvSpPr txBox="1">
            <a:spLocks noGrp="1"/>
          </p:cNvSpPr>
          <p:nvPr>
            <p:ph type="body" idx="1"/>
          </p:nvPr>
        </p:nvSpPr>
        <p:spPr>
          <a:xfrm>
            <a:off x="648775" y="483325"/>
            <a:ext cx="6347700" cy="5672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100"/>
              <a:buFont typeface="Arial"/>
              <a:buNone/>
            </a:pPr>
            <a:r>
              <a:rPr lang="en-US" sz="1400">
                <a:solidFill>
                  <a:schemeClr val="dk1"/>
                </a:solidFill>
                <a:latin typeface="Arial"/>
                <a:ea typeface="Arial"/>
                <a:cs typeface="Arial"/>
                <a:sym typeface="Arial"/>
              </a:rPr>
              <a:t>- Cycle to coffee began and still in its infancy</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A partnership with Westbury Wheelers cycling club was formed and make</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use of the services that could offer is still in its infancy</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Introduction of the AVT run vests</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Transition support session</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a:t>
            </a:r>
            <a:r>
              <a:rPr lang="en-US" sz="1400" b="1">
                <a:solidFill>
                  <a:schemeClr val="dk1"/>
                </a:solidFill>
                <a:latin typeface="Arial"/>
                <a:ea typeface="Arial"/>
                <a:cs typeface="Arial"/>
                <a:sym typeface="Arial"/>
              </a:rPr>
              <a:t> AVT - Looking into 2024</a:t>
            </a:r>
            <a:endParaRPr sz="1400" b="1">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More AVT focus events including: Oldbury, Vobster Aquathlon, Windsor,</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Chilly, AVT TT, (including more timed events) - champions for events</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published upfront</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51fiver - 10 relay teams will be entered again and runners and triathletes </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will all be encouraged to get involve</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More focus on supporting others at their A race</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Run to Breakfast going monthly (alongside cycle to breakfast)</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try an aquathlon and try a tri to be held early in the year again to bring in</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SzPts val="1440"/>
              <a:buNone/>
            </a:pPr>
            <a:r>
              <a:rPr lang="en-US" sz="1400">
                <a:solidFill>
                  <a:schemeClr val="dk1"/>
                </a:solidFill>
                <a:latin typeface="Arial"/>
                <a:ea typeface="Arial"/>
                <a:cs typeface="Arial"/>
                <a:sym typeface="Arial"/>
              </a:rPr>
              <a:t>   beginners and kickstart the fun</a:t>
            </a:r>
            <a:endParaRPr sz="1400">
              <a:solidFill>
                <a:schemeClr val="dk1"/>
              </a:solidFill>
              <a:latin typeface="Arial"/>
              <a:ea typeface="Arial"/>
              <a:cs typeface="Arial"/>
              <a:sym typeface="Arial"/>
            </a:endParaRPr>
          </a:p>
          <a:p>
            <a:pPr marL="0" lvl="0" indent="0" algn="l" rtl="0">
              <a:lnSpc>
                <a:spcPct val="100000"/>
              </a:lnSpc>
              <a:spcBef>
                <a:spcPts val="1000"/>
              </a:spcBef>
              <a:spcAft>
                <a:spcPts val="0"/>
              </a:spcAft>
              <a:buClr>
                <a:schemeClr val="dk1"/>
              </a:buClr>
              <a:buSzPts val="275"/>
              <a:buFont typeface="Arial"/>
              <a:buNone/>
            </a:pPr>
            <a:r>
              <a:rPr lang="en-US" sz="1400">
                <a:solidFill>
                  <a:schemeClr val="dk1"/>
                </a:solidFill>
                <a:latin typeface="Arial"/>
                <a:ea typeface="Arial"/>
                <a:cs typeface="Arial"/>
                <a:sym typeface="Arial"/>
              </a:rPr>
              <a:t>   - More GB qualified athletes and other going for GB qualification</a:t>
            </a:r>
            <a:endParaRPr sz="14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
          <p:cNvSpPr txBox="1">
            <a:spLocks noGrp="1"/>
          </p:cNvSpPr>
          <p:nvPr>
            <p:ph type="body" idx="1"/>
          </p:nvPr>
        </p:nvSpPr>
        <p:spPr>
          <a:xfrm>
            <a:off x="609599" y="1661652"/>
            <a:ext cx="6347714" cy="437971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40"/>
              <a:buChar char="►"/>
            </a:pPr>
            <a:r>
              <a:rPr lang="en-US"/>
              <a:t>Good evening and thank you for coming this evening</a:t>
            </a:r>
            <a:endParaRPr/>
          </a:p>
          <a:p>
            <a:pPr marL="342900" lvl="0" indent="-342900" algn="l" rtl="0">
              <a:lnSpc>
                <a:spcPct val="100000"/>
              </a:lnSpc>
              <a:spcBef>
                <a:spcPts val="1000"/>
              </a:spcBef>
              <a:spcAft>
                <a:spcPts val="0"/>
              </a:spcAft>
              <a:buSzPts val="1440"/>
              <a:buChar char="►"/>
            </a:pPr>
            <a:r>
              <a:rPr lang="en-US"/>
              <a:t>I’d like to open the meeting by thanking the current committee for all their hard work through the last year.</a:t>
            </a:r>
            <a:endParaRPr/>
          </a:p>
          <a:p>
            <a:pPr marL="342900" lvl="0" indent="-342900" algn="l" rtl="0">
              <a:lnSpc>
                <a:spcPct val="100000"/>
              </a:lnSpc>
              <a:spcBef>
                <a:spcPts val="1000"/>
              </a:spcBef>
              <a:spcAft>
                <a:spcPts val="0"/>
              </a:spcAft>
              <a:buSzPts val="1440"/>
              <a:buChar char="►"/>
            </a:pPr>
            <a:r>
              <a:rPr lang="en-US"/>
              <a:t>A big thank you to everyone in the club who helps our events take place and represents the club at races.</a:t>
            </a:r>
            <a:endParaRPr/>
          </a:p>
          <a:p>
            <a:pPr marL="342900" lvl="0" indent="-342900" algn="l" rtl="0">
              <a:lnSpc>
                <a:spcPct val="100000"/>
              </a:lnSpc>
              <a:spcBef>
                <a:spcPts val="1000"/>
              </a:spcBef>
              <a:spcAft>
                <a:spcPts val="0"/>
              </a:spcAft>
              <a:buSzPts val="1440"/>
              <a:buChar char="►"/>
            </a:pPr>
            <a:r>
              <a:rPr lang="en-US"/>
              <a:t>There are so many volunteers behind the scenes as well as front facing. Thank you all so very much.</a:t>
            </a:r>
            <a:endParaRPr/>
          </a:p>
          <a:p>
            <a:pPr marL="342900" lvl="0" indent="-342900" algn="l" rtl="0">
              <a:lnSpc>
                <a:spcPct val="100000"/>
              </a:lnSpc>
              <a:spcBef>
                <a:spcPts val="1000"/>
              </a:spcBef>
              <a:spcAft>
                <a:spcPts val="0"/>
              </a:spcAft>
              <a:buSzPts val="1440"/>
              <a:buChar char="►"/>
            </a:pPr>
            <a:r>
              <a:rPr lang="en-US"/>
              <a:t>I look forward to another year of AVR achievements across the youth and adult sections alike!</a:t>
            </a:r>
            <a:endParaRPr/>
          </a:p>
          <a:p>
            <a:pPr marL="0" lvl="0" indent="0" algn="l" rtl="0">
              <a:lnSpc>
                <a:spcPct val="100000"/>
              </a:lnSpc>
              <a:spcBef>
                <a:spcPts val="1000"/>
              </a:spcBef>
              <a:spcAft>
                <a:spcPts val="0"/>
              </a:spcAft>
              <a:buSzPts val="144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abcbbd74c5_0_50"/>
          <p:cNvSpPr txBox="1">
            <a:spLocks noGrp="1"/>
          </p:cNvSpPr>
          <p:nvPr>
            <p:ph type="title"/>
          </p:nvPr>
        </p:nvSpPr>
        <p:spPr>
          <a:xfrm>
            <a:off x="570424" y="668400"/>
            <a:ext cx="63477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Support for some Ironman events with quite a few AVT entries into full and halves</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More integrations with the run section through semi-joint calendar of events</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More support for isolated bike and swim events e.g. Serpentine or Ride</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London or segment of the month</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AVT news to be streamlined a little further</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More promotion of AVT to the wider community</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Working on a template of weekly training on offer from swim to bike to</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brick</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Cycle coaching offers from Westbury Wheelers to AVT</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Clr>
                <a:schemeClr val="dk1"/>
              </a:buClr>
              <a:buSzPts val="990"/>
              <a:buFont typeface="Arial"/>
              <a:buNone/>
            </a:pPr>
            <a:r>
              <a:rPr lang="en-US" sz="1400">
                <a:solidFill>
                  <a:schemeClr val="dk2"/>
                </a:solidFill>
                <a:latin typeface="Arial"/>
                <a:ea typeface="Arial"/>
                <a:cs typeface="Arial"/>
                <a:sym typeface="Arial"/>
              </a:rPr>
              <a:t>- Nutrition workshop</a:t>
            </a:r>
            <a:endParaRPr sz="1400">
              <a:solidFill>
                <a:schemeClr val="dk2"/>
              </a:solidFill>
              <a:latin typeface="Arial"/>
              <a:ea typeface="Arial"/>
              <a:cs typeface="Arial"/>
              <a:sym typeface="Arial"/>
            </a:endParaRPr>
          </a:p>
          <a:p>
            <a:pPr marL="0" lvl="0" indent="0" algn="l" rtl="0">
              <a:lnSpc>
                <a:spcPct val="100000"/>
              </a:lnSpc>
              <a:spcBef>
                <a:spcPts val="0"/>
              </a:spcBef>
              <a:spcAft>
                <a:spcPts val="0"/>
              </a:spcAft>
              <a:buSzPts val="990"/>
              <a:buNone/>
            </a:pPr>
            <a:endParaRPr sz="14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g2abcbbd74c5_0_57"/>
          <p:cNvPicPr preferRelativeResize="0"/>
          <p:nvPr/>
        </p:nvPicPr>
        <p:blipFill rotWithShape="1">
          <a:blip r:embed="rId3">
            <a:alphaModFix/>
          </a:blip>
          <a:srcRect/>
          <a:stretch/>
        </p:blipFill>
        <p:spPr>
          <a:xfrm>
            <a:off x="4821382" y="3314700"/>
            <a:ext cx="4135263" cy="2662650"/>
          </a:xfrm>
          <a:prstGeom prst="rect">
            <a:avLst/>
          </a:prstGeom>
          <a:noFill/>
          <a:ln>
            <a:noFill/>
          </a:ln>
        </p:spPr>
      </p:pic>
      <p:pic>
        <p:nvPicPr>
          <p:cNvPr id="485" name="Google Shape;485;g2abcbbd74c5_0_57" descr="A group of people posing for a photo&#10;&#10;Description automatically generated"/>
          <p:cNvPicPr preferRelativeResize="0"/>
          <p:nvPr/>
        </p:nvPicPr>
        <p:blipFill rotWithShape="1">
          <a:blip r:embed="rId4">
            <a:alphaModFix/>
          </a:blip>
          <a:srcRect/>
          <a:stretch/>
        </p:blipFill>
        <p:spPr>
          <a:xfrm>
            <a:off x="5229961" y="402552"/>
            <a:ext cx="3737075" cy="2226347"/>
          </a:xfrm>
          <a:prstGeom prst="rect">
            <a:avLst/>
          </a:prstGeom>
          <a:noFill/>
          <a:ln>
            <a:noFill/>
          </a:ln>
        </p:spPr>
      </p:pic>
      <p:pic>
        <p:nvPicPr>
          <p:cNvPr id="486" name="Google Shape;486;g2abcbbd74c5_0_57" descr="A group of women in wet suits holding a flag&#10;&#10;Description automatically generated"/>
          <p:cNvPicPr preferRelativeResize="0"/>
          <p:nvPr/>
        </p:nvPicPr>
        <p:blipFill rotWithShape="1">
          <a:blip r:embed="rId5">
            <a:alphaModFix/>
          </a:blip>
          <a:srcRect b="-1"/>
          <a:stretch/>
        </p:blipFill>
        <p:spPr>
          <a:xfrm>
            <a:off x="187355" y="3148445"/>
            <a:ext cx="4495467" cy="3475875"/>
          </a:xfrm>
          <a:prstGeom prst="rect">
            <a:avLst/>
          </a:prstGeom>
          <a:noFill/>
          <a:ln>
            <a:noFill/>
          </a:ln>
        </p:spPr>
      </p:pic>
      <p:pic>
        <p:nvPicPr>
          <p:cNvPr id="487" name="Google Shape;487;g2abcbbd74c5_0_57" descr="A group of people posing for a photo&#10;&#10;Description automatically generated"/>
          <p:cNvPicPr preferRelativeResize="0"/>
          <p:nvPr/>
        </p:nvPicPr>
        <p:blipFill rotWithShape="1">
          <a:blip r:embed="rId6">
            <a:alphaModFix/>
          </a:blip>
          <a:srcRect/>
          <a:stretch/>
        </p:blipFill>
        <p:spPr>
          <a:xfrm>
            <a:off x="176964" y="83013"/>
            <a:ext cx="4946073" cy="29094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6"/>
          <p:cNvSpPr txBox="1">
            <a:spLocks noGrp="1"/>
          </p:cNvSpPr>
          <p:nvPr>
            <p:ph type="ctrTitle"/>
          </p:nvPr>
        </p:nvSpPr>
        <p:spPr>
          <a:xfrm>
            <a:off x="2577519" y="620846"/>
            <a:ext cx="4875587" cy="174172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Trebuchet MS"/>
              <a:buNone/>
            </a:pPr>
            <a:r>
              <a:rPr lang="en-US" sz="5600"/>
              <a:t>AVR Goal Getters</a:t>
            </a:r>
            <a:br>
              <a:rPr lang="en-US" sz="5600"/>
            </a:br>
            <a:endParaRPr/>
          </a:p>
        </p:txBody>
      </p:sp>
      <p:sp>
        <p:nvSpPr>
          <p:cNvPr id="494" name="Google Shape;494;p26"/>
          <p:cNvSpPr txBox="1">
            <a:spLocks noGrp="1"/>
          </p:cNvSpPr>
          <p:nvPr>
            <p:ph type="subTitle" idx="1"/>
          </p:nvPr>
        </p:nvSpPr>
        <p:spPr>
          <a:xfrm>
            <a:off x="597380" y="1648808"/>
            <a:ext cx="6734688" cy="499581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2240"/>
              <a:buNone/>
            </a:pPr>
            <a:br>
              <a:rPr lang="en-US" sz="2800"/>
            </a:br>
            <a:endParaRPr sz="2800"/>
          </a:p>
        </p:txBody>
      </p:sp>
      <p:pic>
        <p:nvPicPr>
          <p:cNvPr id="495" name="Google Shape;495;p26" descr="A picture containing clipart&#10;&#10;Description automatically generated"/>
          <p:cNvPicPr preferRelativeResize="0"/>
          <p:nvPr/>
        </p:nvPicPr>
        <p:blipFill rotWithShape="1">
          <a:blip r:embed="rId3">
            <a:alphaModFix/>
          </a:blip>
          <a:srcRect/>
          <a:stretch/>
        </p:blipFill>
        <p:spPr>
          <a:xfrm>
            <a:off x="1006423" y="265811"/>
            <a:ext cx="1679486" cy="1268578"/>
          </a:xfrm>
          <a:prstGeom prst="rect">
            <a:avLst/>
          </a:prstGeom>
          <a:noFill/>
          <a:ln>
            <a:noFill/>
          </a:ln>
        </p:spPr>
      </p:pic>
      <p:sp>
        <p:nvSpPr>
          <p:cNvPr id="496" name="Google Shape;496;p26"/>
          <p:cNvSpPr txBox="1"/>
          <p:nvPr/>
        </p:nvSpPr>
        <p:spPr>
          <a:xfrm>
            <a:off x="987728" y="1889424"/>
            <a:ext cx="5953991"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This year we had 32 members who achieved a GG medal which is excellent.​</a:t>
            </a:r>
            <a:endParaRPr sz="20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We have to give a special mention to Jayne Williams, Ceri-Anne Case, Stuart Mackie, Paula Phoenix and Tracey Webb who achieved double Gold in ​</a:t>
            </a:r>
            <a:endParaRPr sz="20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Me vs Me​</a:t>
            </a:r>
            <a:endParaRPr sz="20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GG Challenge​</a:t>
            </a:r>
            <a:endParaRPr sz="20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Thank you very much to the organisers and mentees​</a:t>
            </a:r>
            <a:endParaRPr sz="20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0" i="0" u="none" strike="noStrike" cap="none">
                <a:solidFill>
                  <a:srgbClr val="000000"/>
                </a:solidFill>
                <a:latin typeface="Trebuchet MS"/>
                <a:ea typeface="Trebuchet MS"/>
                <a:cs typeface="Trebuchet MS"/>
                <a:sym typeface="Trebuchet MS"/>
              </a:rPr>
              <a:t>Sean Price – Presentation </a:t>
            </a:r>
            <a:endParaRPr sz="2000" b="0" i="0" u="none" strike="noStrike" cap="none">
              <a:solidFill>
                <a:srgbClr val="000000"/>
              </a:solidFill>
              <a:latin typeface="Quattrocento Sans"/>
              <a:ea typeface="Quattrocento Sans"/>
              <a:cs typeface="Quattrocento Sans"/>
              <a:sym typeface="Quattrocen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54"/>
          <p:cNvPicPr preferRelativeResize="0"/>
          <p:nvPr/>
        </p:nvPicPr>
        <p:blipFill rotWithShape="1">
          <a:blip r:embed="rId3">
            <a:alphaModFix/>
          </a:blip>
          <a:srcRect/>
          <a:stretch/>
        </p:blipFill>
        <p:spPr>
          <a:xfrm>
            <a:off x="1403942" y="97859"/>
            <a:ext cx="5425484" cy="64899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5"/>
          <p:cNvSpPr/>
          <p:nvPr/>
        </p:nvSpPr>
        <p:spPr>
          <a:xfrm>
            <a:off x="391641" y="914400"/>
            <a:ext cx="3276350" cy="483754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1600"/>
              <a:buFont typeface="Noto Sans Symbols"/>
              <a:buNone/>
            </a:pPr>
            <a:r>
              <a:rPr lang="en-US" sz="2000" b="1" i="0" u="sng" strike="noStrike" cap="none">
                <a:solidFill>
                  <a:schemeClr val="dk1"/>
                </a:solidFill>
                <a:latin typeface="Arial"/>
                <a:ea typeface="Arial"/>
                <a:cs typeface="Arial"/>
                <a:sym typeface="Arial"/>
              </a:rPr>
              <a:t>March</a:t>
            </a:r>
            <a:endParaRPr/>
          </a:p>
          <a:p>
            <a:pPr marL="0" marR="0" lvl="0" indent="0" algn="l" rtl="0">
              <a:lnSpc>
                <a:spcPct val="100000"/>
              </a:lnSpc>
              <a:spcBef>
                <a:spcPts val="85"/>
              </a:spcBef>
              <a:spcAft>
                <a:spcPts val="0"/>
              </a:spcAft>
              <a:buClr>
                <a:schemeClr val="accent1"/>
              </a:buClr>
              <a:buSzPts val="1600"/>
              <a:buFont typeface="Noto Sans Symbols"/>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85"/>
              </a:spcBef>
              <a:spcAft>
                <a:spcPts val="0"/>
              </a:spcAft>
              <a:buClr>
                <a:schemeClr val="accent1"/>
              </a:buClr>
              <a:buSzPts val="1600"/>
              <a:buFont typeface="Noto Sans Symbols"/>
              <a:buNone/>
            </a:pPr>
            <a:r>
              <a:rPr lang="en-US" sz="2000" b="0" i="0" u="none" strike="noStrike" cap="none">
                <a:solidFill>
                  <a:schemeClr val="dk1"/>
                </a:solidFill>
                <a:latin typeface="Arial"/>
                <a:ea typeface="Arial"/>
                <a:cs typeface="Arial"/>
                <a:sym typeface="Arial"/>
              </a:rPr>
              <a:t>March saw some Goal Getters off to a quick start &amp; achieve points for…</a:t>
            </a:r>
            <a:endParaRPr/>
          </a:p>
          <a:p>
            <a:pPr marL="0" marR="0" lvl="0" indent="0" algn="l" rtl="0">
              <a:lnSpc>
                <a:spcPct val="100000"/>
              </a:lnSpc>
              <a:spcBef>
                <a:spcPts val="85"/>
              </a:spcBef>
              <a:spcAft>
                <a:spcPts val="0"/>
              </a:spcAft>
              <a:buClr>
                <a:schemeClr val="accent1"/>
              </a:buClr>
              <a:buSzPts val="1600"/>
              <a:buFont typeface="Noto Sans Symbols"/>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AVR/AVT kit at a landmark</a:t>
            </a:r>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Parkrun</a:t>
            </a:r>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Cycle To Breakfast</a:t>
            </a:r>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Contributing to the AVR Newsletter</a:t>
            </a: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Volunteering Parkrun</a:t>
            </a:r>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Run to Breakfast</a:t>
            </a:r>
            <a:endParaRPr/>
          </a:p>
          <a:p>
            <a:pPr marL="342900" marR="0" lvl="0" indent="-342900" algn="l" rtl="0">
              <a:lnSpc>
                <a:spcPct val="100000"/>
              </a:lnSpc>
              <a:spcBef>
                <a:spcPts val="85"/>
              </a:spcBef>
              <a:spcAft>
                <a:spcPts val="0"/>
              </a:spcAft>
              <a:buClr>
                <a:schemeClr val="accent1"/>
              </a:buClr>
              <a:buSzPts val="1600"/>
              <a:buFont typeface="Arial"/>
              <a:buChar char="•"/>
            </a:pPr>
            <a:r>
              <a:rPr lang="en-US" sz="2000" b="0" i="0" u="none" strike="noStrike" cap="none">
                <a:solidFill>
                  <a:schemeClr val="dk1"/>
                </a:solidFill>
                <a:latin typeface="Arial"/>
                <a:ea typeface="Arial"/>
                <a:cs typeface="Arial"/>
                <a:sym typeface="Arial"/>
              </a:rPr>
              <a:t>Multisport Event</a:t>
            </a:r>
            <a:endParaRPr/>
          </a:p>
          <a:p>
            <a:pPr marL="0" marR="0" lvl="0" indent="0" algn="l" rtl="0">
              <a:lnSpc>
                <a:spcPct val="100000"/>
              </a:lnSpc>
              <a:spcBef>
                <a:spcPts val="85"/>
              </a:spcBef>
              <a:spcAft>
                <a:spcPts val="0"/>
              </a:spcAft>
              <a:buClr>
                <a:schemeClr val="accent1"/>
              </a:buClr>
              <a:buSzPts val="1600"/>
              <a:buFont typeface="Noto Sans Symbols"/>
              <a:buNone/>
            </a:pPr>
            <a:endParaRPr sz="2000" b="0" i="0" u="none" strike="noStrike" cap="none">
              <a:solidFill>
                <a:srgbClr val="7F7F7F"/>
              </a:solidFill>
              <a:latin typeface="Arial"/>
              <a:ea typeface="Arial"/>
              <a:cs typeface="Arial"/>
              <a:sym typeface="Arial"/>
            </a:endParaRPr>
          </a:p>
          <a:p>
            <a:pPr marL="342900" marR="0" lvl="0" indent="-241300" algn="l" rtl="0">
              <a:lnSpc>
                <a:spcPct val="100000"/>
              </a:lnSpc>
              <a:spcBef>
                <a:spcPts val="85"/>
              </a:spcBef>
              <a:spcAft>
                <a:spcPts val="0"/>
              </a:spcAft>
              <a:buClr>
                <a:schemeClr val="accent1"/>
              </a:buClr>
              <a:buSzPts val="1600"/>
              <a:buFont typeface="Arial"/>
              <a:buNone/>
            </a:pPr>
            <a:endParaRPr sz="2000" b="0" i="0" u="none" strike="noStrike" cap="none">
              <a:solidFill>
                <a:srgbClr val="7F7F7F"/>
              </a:solidFill>
              <a:latin typeface="Arial"/>
              <a:ea typeface="Arial"/>
              <a:cs typeface="Arial"/>
              <a:sym typeface="Arial"/>
            </a:endParaRPr>
          </a:p>
          <a:p>
            <a:pPr marL="342900" marR="0" lvl="0" indent="-287020" algn="l" rtl="0">
              <a:lnSpc>
                <a:spcPct val="100000"/>
              </a:lnSpc>
              <a:spcBef>
                <a:spcPts val="85"/>
              </a:spcBef>
              <a:spcAft>
                <a:spcPts val="0"/>
              </a:spcAft>
              <a:buClr>
                <a:schemeClr val="accent1"/>
              </a:buClr>
              <a:buSzPts val="880"/>
              <a:buFont typeface="Arial"/>
              <a:buNone/>
            </a:pPr>
            <a:endParaRPr sz="1100" b="0" i="0" u="none" strike="noStrike" cap="none">
              <a:solidFill>
                <a:srgbClr val="7F7F7F"/>
              </a:solidFill>
              <a:latin typeface="Arial"/>
              <a:ea typeface="Arial"/>
              <a:cs typeface="Arial"/>
              <a:sym typeface="Arial"/>
            </a:endParaRPr>
          </a:p>
          <a:p>
            <a:pPr marL="0" marR="0" lvl="0" indent="0" algn="l" rtl="0">
              <a:lnSpc>
                <a:spcPct val="100000"/>
              </a:lnSpc>
              <a:spcBef>
                <a:spcPts val="1085"/>
              </a:spcBef>
              <a:spcAft>
                <a:spcPts val="0"/>
              </a:spcAft>
              <a:buClr>
                <a:schemeClr val="accent1"/>
              </a:buClr>
              <a:buSzPts val="880"/>
              <a:buFont typeface="Noto Sans Symbols"/>
              <a:buNone/>
            </a:pPr>
            <a:endParaRPr sz="1100" b="0" i="0" u="none" strike="noStrike" cap="none">
              <a:solidFill>
                <a:srgbClr val="7F7F7F"/>
              </a:solidFill>
              <a:latin typeface="Arial"/>
              <a:ea typeface="Arial"/>
              <a:cs typeface="Arial"/>
              <a:sym typeface="Arial"/>
            </a:endParaRPr>
          </a:p>
        </p:txBody>
      </p:sp>
      <p:grpSp>
        <p:nvGrpSpPr>
          <p:cNvPr id="507" name="Google Shape;507;p55"/>
          <p:cNvGrpSpPr/>
          <p:nvPr/>
        </p:nvGrpSpPr>
        <p:grpSpPr>
          <a:xfrm>
            <a:off x="3886200" y="374073"/>
            <a:ext cx="5042805" cy="5657226"/>
            <a:chOff x="4657342" y="-38276"/>
            <a:chExt cx="7014687" cy="6772378"/>
          </a:xfrm>
        </p:grpSpPr>
        <p:pic>
          <p:nvPicPr>
            <p:cNvPr id="508" name="Google Shape;508;p55"/>
            <p:cNvPicPr preferRelativeResize="0"/>
            <p:nvPr/>
          </p:nvPicPr>
          <p:blipFill rotWithShape="1">
            <a:blip r:embed="rId3">
              <a:alphaModFix/>
            </a:blip>
            <a:srcRect/>
            <a:stretch/>
          </p:blipFill>
          <p:spPr>
            <a:xfrm>
              <a:off x="4657343" y="-38276"/>
              <a:ext cx="7014686" cy="2363187"/>
            </a:xfrm>
            <a:prstGeom prst="rect">
              <a:avLst/>
            </a:prstGeom>
            <a:noFill/>
            <a:ln>
              <a:noFill/>
            </a:ln>
          </p:spPr>
        </p:pic>
        <p:pic>
          <p:nvPicPr>
            <p:cNvPr id="509" name="Google Shape;509;p55"/>
            <p:cNvPicPr preferRelativeResize="0"/>
            <p:nvPr/>
          </p:nvPicPr>
          <p:blipFill rotWithShape="1">
            <a:blip r:embed="rId4">
              <a:alphaModFix/>
            </a:blip>
            <a:srcRect/>
            <a:stretch/>
          </p:blipFill>
          <p:spPr>
            <a:xfrm>
              <a:off x="4657342" y="2400150"/>
              <a:ext cx="3590013" cy="1981149"/>
            </a:xfrm>
            <a:prstGeom prst="rect">
              <a:avLst/>
            </a:prstGeom>
            <a:noFill/>
            <a:ln>
              <a:noFill/>
            </a:ln>
          </p:spPr>
        </p:pic>
        <p:pic>
          <p:nvPicPr>
            <p:cNvPr id="510" name="Google Shape;510;p55"/>
            <p:cNvPicPr preferRelativeResize="0"/>
            <p:nvPr/>
          </p:nvPicPr>
          <p:blipFill rotWithShape="1">
            <a:blip r:embed="rId5">
              <a:alphaModFix/>
            </a:blip>
            <a:srcRect/>
            <a:stretch/>
          </p:blipFill>
          <p:spPr>
            <a:xfrm>
              <a:off x="4657342" y="4485741"/>
              <a:ext cx="3590012" cy="2248361"/>
            </a:xfrm>
            <a:prstGeom prst="rect">
              <a:avLst/>
            </a:prstGeom>
            <a:noFill/>
            <a:ln>
              <a:noFill/>
            </a:ln>
          </p:spPr>
        </p:pic>
        <p:pic>
          <p:nvPicPr>
            <p:cNvPr id="511" name="Google Shape;511;p55"/>
            <p:cNvPicPr preferRelativeResize="0"/>
            <p:nvPr/>
          </p:nvPicPr>
          <p:blipFill rotWithShape="1">
            <a:blip r:embed="rId6">
              <a:alphaModFix/>
            </a:blip>
            <a:srcRect/>
            <a:stretch/>
          </p:blipFill>
          <p:spPr>
            <a:xfrm>
              <a:off x="8504489" y="2400149"/>
              <a:ext cx="3167539" cy="4333953"/>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6"/>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Times New Roman"/>
                <a:ea typeface="Times New Roman"/>
                <a:cs typeface="Times New Roman"/>
                <a:sym typeface="Times New Roman"/>
              </a:rPr>
              <a:t> </a:t>
            </a:r>
            <a:endParaRPr/>
          </a:p>
        </p:txBody>
      </p:sp>
      <p:sp>
        <p:nvSpPr>
          <p:cNvPr id="517" name="Google Shape;517;p56"/>
          <p:cNvSpPr txBox="1"/>
          <p:nvPr/>
        </p:nvSpPr>
        <p:spPr>
          <a:xfrm>
            <a:off x="0" y="313500"/>
            <a:ext cx="4332600" cy="436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u="sng">
                <a:solidFill>
                  <a:srgbClr val="7F7F7F"/>
                </a:solidFill>
                <a:highlight>
                  <a:srgbClr val="EDEBE9"/>
                </a:highlight>
                <a:latin typeface="Trebuchet MS"/>
                <a:ea typeface="Trebuchet MS"/>
                <a:cs typeface="Trebuchet MS"/>
                <a:sym typeface="Trebuchet MS"/>
              </a:rPr>
              <a:t>April</a:t>
            </a:r>
            <a:r>
              <a:rPr lang="en-US">
                <a:solidFill>
                  <a:srgbClr val="7F7F7F"/>
                </a:solidFill>
                <a:highlight>
                  <a:srgbClr val="EDEBE9"/>
                </a:highlight>
                <a:latin typeface="Trebuchet MS"/>
                <a:ea typeface="Trebuchet MS"/>
                <a:cs typeface="Trebuchet MS"/>
                <a:sym typeface="Trebuchet MS"/>
              </a:rPr>
              <a:t>​</a:t>
            </a:r>
            <a:endParaRPr>
              <a:solidFill>
                <a:srgbClr val="7F7F7F"/>
              </a:solidFill>
              <a:highlight>
                <a:srgbClr val="EDEBE9"/>
              </a:highlight>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solidFill>
                  <a:srgbClr val="7F7F7F"/>
                </a:solidFill>
                <a:highlight>
                  <a:srgbClr val="EDEBE9"/>
                </a:highlight>
                <a:latin typeface="Trebuchet MS"/>
                <a:ea typeface="Trebuchet MS"/>
                <a:cs typeface="Trebuchet MS"/>
                <a:sym typeface="Trebuchet MS"/>
              </a:rPr>
              <a:t>​</a:t>
            </a:r>
            <a:endParaRPr>
              <a:solidFill>
                <a:srgbClr val="7F7F7F"/>
              </a:solidFill>
              <a:highlight>
                <a:srgbClr val="EDEBE9"/>
              </a:highlight>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solidFill>
                  <a:srgbClr val="7F7F7F"/>
                </a:solidFill>
                <a:highlight>
                  <a:srgbClr val="EDEBE9"/>
                </a:highlight>
                <a:latin typeface="Trebuchet MS"/>
                <a:ea typeface="Trebuchet MS"/>
                <a:cs typeface="Trebuchet MS"/>
                <a:sym typeface="Trebuchet MS"/>
              </a:rPr>
              <a:t>Following the launch meeting, we have had great representation across races, events and activities. ​</a:t>
            </a:r>
            <a:endParaRPr>
              <a:solidFill>
                <a:srgbClr val="7F7F7F"/>
              </a:solidFill>
              <a:highlight>
                <a:srgbClr val="EDEBE9"/>
              </a:highlight>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solidFill>
                  <a:srgbClr val="7F7F7F"/>
                </a:solidFill>
                <a:highlight>
                  <a:srgbClr val="EDEBE9"/>
                </a:highlight>
                <a:latin typeface="Trebuchet MS"/>
                <a:ea typeface="Trebuchet MS"/>
                <a:cs typeface="Trebuchet MS"/>
                <a:sym typeface="Trebuchet MS"/>
              </a:rPr>
              <a:t>​</a:t>
            </a:r>
            <a:endParaRPr>
              <a:solidFill>
                <a:srgbClr val="7F7F7F"/>
              </a:solidFill>
              <a:highlight>
                <a:srgbClr val="EDEBE9"/>
              </a:highlight>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solidFill>
                  <a:srgbClr val="7F7F7F"/>
                </a:solidFill>
                <a:highlight>
                  <a:srgbClr val="EDEBE9"/>
                </a:highlight>
                <a:latin typeface="Trebuchet MS"/>
                <a:ea typeface="Trebuchet MS"/>
                <a:cs typeface="Trebuchet MS"/>
                <a:sym typeface="Trebuchet MS"/>
              </a:rPr>
              <a:t>In April Goal Getters achieved points for…​</a:t>
            </a:r>
            <a:endParaRPr>
              <a:solidFill>
                <a:srgbClr val="7F7F7F"/>
              </a:solidFill>
              <a:highlight>
                <a:srgbClr val="EDEBE9"/>
              </a:highlight>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solidFill>
                  <a:srgbClr val="7F7F7F"/>
                </a:solidFill>
                <a:highlight>
                  <a:srgbClr val="EDEBE9"/>
                </a:highlight>
                <a:latin typeface="Trebuchet MS"/>
                <a:ea typeface="Trebuchet MS"/>
                <a:cs typeface="Trebuchet MS"/>
                <a:sym typeface="Trebuchet MS"/>
              </a:rPr>
              <a:t>​</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The AVR Newport parkrun trip​</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Brighton Marathon​</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London Marathon​</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Corsham 10km​</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Parkrun tourism​</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Multi-sport events​</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Run to Breakfast​</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AVR/AVT kit at a landmark​</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Kew Gardens Half Marathon​</a:t>
            </a:r>
            <a:endParaRPr>
              <a:solidFill>
                <a:srgbClr val="7F7F7F"/>
              </a:solidFill>
              <a:highlight>
                <a:srgbClr val="EDEBE9"/>
              </a:highlight>
              <a:latin typeface="Trebuchet MS"/>
              <a:ea typeface="Trebuchet MS"/>
              <a:cs typeface="Trebuchet MS"/>
              <a:sym typeface="Trebuchet MS"/>
            </a:endParaRPr>
          </a:p>
          <a:p>
            <a:pPr marL="635000" lvl="0" indent="-254000" algn="l" rtl="0">
              <a:lnSpc>
                <a:spcPct val="115000"/>
              </a:lnSpc>
              <a:spcBef>
                <a:spcPts val="0"/>
              </a:spcBef>
              <a:spcAft>
                <a:spcPts val="0"/>
              </a:spcAft>
              <a:buClr>
                <a:schemeClr val="dk1"/>
              </a:buClr>
              <a:buSzPts val="400"/>
              <a:buFont typeface="Arial"/>
              <a:buChar char="●"/>
            </a:pPr>
            <a:r>
              <a:rPr lang="en-US">
                <a:solidFill>
                  <a:srgbClr val="7F7F7F"/>
                </a:solidFill>
                <a:highlight>
                  <a:srgbClr val="EDEBE9"/>
                </a:highlight>
                <a:latin typeface="Trebuchet MS"/>
                <a:ea typeface="Trebuchet MS"/>
                <a:cs typeface="Trebuchet MS"/>
                <a:sym typeface="Trebuchet MS"/>
              </a:rPr>
              <a:t>Devizes Half Marathon</a:t>
            </a:r>
            <a:endParaRPr>
              <a:solidFill>
                <a:srgbClr val="7F7F7F"/>
              </a:solidFill>
              <a:highlight>
                <a:srgbClr val="EDEBE9"/>
              </a:highlight>
              <a:latin typeface="Trebuchet MS"/>
              <a:ea typeface="Trebuchet MS"/>
              <a:cs typeface="Trebuchet MS"/>
              <a:sym typeface="Trebuchet MS"/>
            </a:endParaRPr>
          </a:p>
          <a:p>
            <a:pPr marL="0" lvl="0" indent="0" algn="l" rtl="0">
              <a:spcBef>
                <a:spcPts val="0"/>
              </a:spcBef>
              <a:spcAft>
                <a:spcPts val="0"/>
              </a:spcAft>
              <a:buNone/>
            </a:pPr>
            <a:endParaRPr sz="1800">
              <a:solidFill>
                <a:srgbClr val="3F3F3F"/>
              </a:solidFill>
              <a:latin typeface="Trebuchet MS"/>
              <a:ea typeface="Trebuchet MS"/>
              <a:cs typeface="Trebuchet MS"/>
              <a:sym typeface="Trebuchet MS"/>
            </a:endParaRPr>
          </a:p>
        </p:txBody>
      </p:sp>
      <p:pic>
        <p:nvPicPr>
          <p:cNvPr id="518" name="Google Shape;518;p56"/>
          <p:cNvPicPr preferRelativeResize="0"/>
          <p:nvPr/>
        </p:nvPicPr>
        <p:blipFill>
          <a:blip r:embed="rId3">
            <a:alphaModFix/>
          </a:blip>
          <a:stretch>
            <a:fillRect/>
          </a:stretch>
        </p:blipFill>
        <p:spPr>
          <a:xfrm>
            <a:off x="4780288" y="512025"/>
            <a:ext cx="1876425" cy="1752600"/>
          </a:xfrm>
          <a:prstGeom prst="rect">
            <a:avLst/>
          </a:prstGeom>
          <a:noFill/>
          <a:ln>
            <a:noFill/>
          </a:ln>
        </p:spPr>
      </p:pic>
      <p:sp>
        <p:nvSpPr>
          <p:cNvPr id="519" name="Google Shape;519;p5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pic>
        <p:nvPicPr>
          <p:cNvPr id="520" name="Google Shape;520;p56"/>
          <p:cNvPicPr preferRelativeResize="0"/>
          <p:nvPr/>
        </p:nvPicPr>
        <p:blipFill>
          <a:blip r:embed="rId4">
            <a:alphaModFix/>
          </a:blip>
          <a:stretch>
            <a:fillRect/>
          </a:stretch>
        </p:blipFill>
        <p:spPr>
          <a:xfrm>
            <a:off x="7343825" y="219598"/>
            <a:ext cx="1637000" cy="1484534"/>
          </a:xfrm>
          <a:prstGeom prst="rect">
            <a:avLst/>
          </a:prstGeom>
          <a:noFill/>
          <a:ln>
            <a:noFill/>
          </a:ln>
        </p:spPr>
      </p:pic>
      <p:sp>
        <p:nvSpPr>
          <p:cNvPr id="521" name="Google Shape;521;p5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pic>
        <p:nvPicPr>
          <p:cNvPr id="522" name="Google Shape;522;p56"/>
          <p:cNvPicPr preferRelativeResize="0"/>
          <p:nvPr/>
        </p:nvPicPr>
        <p:blipFill>
          <a:blip r:embed="rId5">
            <a:alphaModFix/>
          </a:blip>
          <a:stretch>
            <a:fillRect/>
          </a:stretch>
        </p:blipFill>
        <p:spPr>
          <a:xfrm>
            <a:off x="7104400" y="1908688"/>
            <a:ext cx="1876425" cy="1761533"/>
          </a:xfrm>
          <a:prstGeom prst="rect">
            <a:avLst/>
          </a:prstGeom>
          <a:noFill/>
          <a:ln>
            <a:noFill/>
          </a:ln>
        </p:spPr>
      </p:pic>
      <p:sp>
        <p:nvSpPr>
          <p:cNvPr id="523" name="Google Shape;523;p5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pic>
        <p:nvPicPr>
          <p:cNvPr id="524" name="Google Shape;524;p56"/>
          <p:cNvPicPr preferRelativeResize="0"/>
          <p:nvPr/>
        </p:nvPicPr>
        <p:blipFill>
          <a:blip r:embed="rId6">
            <a:alphaModFix/>
          </a:blip>
          <a:stretch>
            <a:fillRect/>
          </a:stretch>
        </p:blipFill>
        <p:spPr>
          <a:xfrm>
            <a:off x="3601000" y="3228600"/>
            <a:ext cx="2619375" cy="1628775"/>
          </a:xfrm>
          <a:prstGeom prst="rect">
            <a:avLst/>
          </a:prstGeom>
          <a:noFill/>
          <a:ln>
            <a:noFill/>
          </a:ln>
        </p:spPr>
      </p:pic>
      <p:pic>
        <p:nvPicPr>
          <p:cNvPr id="525" name="Google Shape;525;p56"/>
          <p:cNvPicPr preferRelativeResize="0"/>
          <p:nvPr/>
        </p:nvPicPr>
        <p:blipFill>
          <a:blip r:embed="rId7">
            <a:alphaModFix/>
          </a:blip>
          <a:stretch>
            <a:fillRect/>
          </a:stretch>
        </p:blipFill>
        <p:spPr>
          <a:xfrm>
            <a:off x="6363250" y="3767350"/>
            <a:ext cx="2780747" cy="3090650"/>
          </a:xfrm>
          <a:prstGeom prst="rect">
            <a:avLst/>
          </a:prstGeom>
          <a:noFill/>
          <a:ln>
            <a:noFill/>
          </a:ln>
        </p:spPr>
      </p:pic>
      <p:sp>
        <p:nvSpPr>
          <p:cNvPr id="526" name="Google Shape;526;p56"/>
          <p:cNvSpPr txBox="1"/>
          <p:nvPr/>
        </p:nvSpPr>
        <p:spPr>
          <a:xfrm>
            <a:off x="304800" y="2286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pic>
        <p:nvPicPr>
          <p:cNvPr id="527" name="Google Shape;527;p56"/>
          <p:cNvPicPr preferRelativeResize="0"/>
          <p:nvPr/>
        </p:nvPicPr>
        <p:blipFill>
          <a:blip r:embed="rId8">
            <a:alphaModFix/>
          </a:blip>
          <a:stretch>
            <a:fillRect/>
          </a:stretch>
        </p:blipFill>
        <p:spPr>
          <a:xfrm>
            <a:off x="3601000" y="5076750"/>
            <a:ext cx="2619375" cy="1752600"/>
          </a:xfrm>
          <a:prstGeom prst="rect">
            <a:avLst/>
          </a:prstGeom>
          <a:noFill/>
          <a:ln>
            <a:noFill/>
          </a:ln>
        </p:spPr>
      </p:pic>
      <p:sp>
        <p:nvSpPr>
          <p:cNvPr id="528" name="Google Shape;528;p5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pic>
        <p:nvPicPr>
          <p:cNvPr id="529" name="Google Shape;529;p56"/>
          <p:cNvPicPr preferRelativeResize="0"/>
          <p:nvPr/>
        </p:nvPicPr>
        <p:blipFill>
          <a:blip r:embed="rId9">
            <a:alphaModFix/>
          </a:blip>
          <a:stretch>
            <a:fillRect/>
          </a:stretch>
        </p:blipFill>
        <p:spPr>
          <a:xfrm>
            <a:off x="1718675" y="4973950"/>
            <a:ext cx="1704975" cy="1752600"/>
          </a:xfrm>
          <a:prstGeom prst="rect">
            <a:avLst/>
          </a:prstGeom>
          <a:noFill/>
          <a:ln>
            <a:noFill/>
          </a:ln>
        </p:spPr>
      </p:pic>
      <p:sp>
        <p:nvSpPr>
          <p:cNvPr id="530" name="Google Shape;530;p5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pic>
        <p:nvPicPr>
          <p:cNvPr id="531" name="Google Shape;531;p56"/>
          <p:cNvPicPr preferRelativeResize="0"/>
          <p:nvPr/>
        </p:nvPicPr>
        <p:blipFill>
          <a:blip r:embed="rId10">
            <a:alphaModFix/>
          </a:blip>
          <a:stretch>
            <a:fillRect/>
          </a:stretch>
        </p:blipFill>
        <p:spPr>
          <a:xfrm>
            <a:off x="112025" y="5179538"/>
            <a:ext cx="1429300" cy="1547007"/>
          </a:xfrm>
          <a:prstGeom prst="rect">
            <a:avLst/>
          </a:prstGeom>
          <a:noFill/>
          <a:ln>
            <a:noFill/>
          </a:ln>
        </p:spPr>
      </p:pic>
      <p:sp>
        <p:nvSpPr>
          <p:cNvPr id="532" name="Google Shape;532;p56"/>
          <p:cNvSpPr txBox="1"/>
          <p:nvPr/>
        </p:nvSpPr>
        <p:spPr>
          <a:xfrm>
            <a:off x="-283025" y="219588"/>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57"/>
          <p:cNvPicPr preferRelativeResize="0"/>
          <p:nvPr/>
        </p:nvPicPr>
        <p:blipFill>
          <a:blip r:embed="rId3">
            <a:alphaModFix/>
          </a:blip>
          <a:stretch>
            <a:fillRect/>
          </a:stretch>
        </p:blipFill>
        <p:spPr>
          <a:xfrm>
            <a:off x="0" y="0"/>
            <a:ext cx="9143999"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g2acc1777c51_0_0"/>
          <p:cNvPicPr preferRelativeResize="0"/>
          <p:nvPr/>
        </p:nvPicPr>
        <p:blipFill>
          <a:blip r:embed="rId3">
            <a:alphaModFix/>
          </a:blip>
          <a:stretch>
            <a:fillRect/>
          </a:stretch>
        </p:blipFill>
        <p:spPr>
          <a:xfrm>
            <a:off x="0" y="0"/>
            <a:ext cx="9143999" cy="6858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acc1777c51_0_6"/>
          <p:cNvSpPr txBox="1">
            <a:spLocks noGrp="1"/>
          </p:cNvSpPr>
          <p:nvPr>
            <p:ph type="title"/>
          </p:nvPr>
        </p:nvSpPr>
        <p:spPr>
          <a:xfrm>
            <a:off x="609599" y="609600"/>
            <a:ext cx="6347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50" name="Google Shape;550;g2acc1777c51_0_6"/>
          <p:cNvSpPr txBox="1">
            <a:spLocks noGrp="1"/>
          </p:cNvSpPr>
          <p:nvPr>
            <p:ph type="body" idx="1"/>
          </p:nvPr>
        </p:nvSpPr>
        <p:spPr>
          <a:xfrm>
            <a:off x="609599" y="2160590"/>
            <a:ext cx="63477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51" name="Google Shape;551;g2acc1777c51_0_6"/>
          <p:cNvPicPr preferRelativeResize="0"/>
          <p:nvPr/>
        </p:nvPicPr>
        <p:blipFill>
          <a:blip r:embed="rId3">
            <a:alphaModFix/>
          </a:blip>
          <a:stretch>
            <a:fillRect/>
          </a:stretch>
        </p:blipFill>
        <p:spPr>
          <a:xfrm>
            <a:off x="0" y="-2"/>
            <a:ext cx="9143999"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acc1777c51_0_55"/>
          <p:cNvSpPr txBox="1">
            <a:spLocks noGrp="1"/>
          </p:cNvSpPr>
          <p:nvPr>
            <p:ph type="title"/>
          </p:nvPr>
        </p:nvSpPr>
        <p:spPr>
          <a:xfrm>
            <a:off x="609599" y="609600"/>
            <a:ext cx="63477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58" name="Google Shape;558;g2acc1777c51_0_55"/>
          <p:cNvSpPr txBox="1">
            <a:spLocks noGrp="1"/>
          </p:cNvSpPr>
          <p:nvPr>
            <p:ph type="body" idx="1"/>
          </p:nvPr>
        </p:nvSpPr>
        <p:spPr>
          <a:xfrm>
            <a:off x="609599" y="2160590"/>
            <a:ext cx="6347700" cy="3880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559" name="Google Shape;559;g2acc1777c51_0_55"/>
          <p:cNvPicPr preferRelativeResize="0"/>
          <p:nvPr/>
        </p:nvPicPr>
        <p:blipFill>
          <a:blip r:embed="rId3">
            <a:alphaModFix/>
          </a:blip>
          <a:stretch>
            <a:fillRect/>
          </a:stretch>
        </p:blipFill>
        <p:spPr>
          <a:xfrm>
            <a:off x="0" y="0"/>
            <a:ext cx="9144001" cy="6858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4"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180" name="Google Shape;180;p4"/>
          <p:cNvSpPr txBox="1">
            <a:spLocks noGrp="1"/>
          </p:cNvSpPr>
          <p:nvPr>
            <p:ph type="ctrTitle"/>
          </p:nvPr>
        </p:nvSpPr>
        <p:spPr>
          <a:xfrm>
            <a:off x="1115616" y="2420888"/>
            <a:ext cx="7488832" cy="13201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Agree Minutes of Previous AGM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8"/>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a:t>The AVR Club Development survey was created to gain more insight into the needs, wants and wishes for our club members, this will also help the club with future planning and developing a vision and strategy </a:t>
            </a:r>
            <a:endParaRPr/>
          </a:p>
          <a:p>
            <a:pPr marL="457200" lvl="0" indent="-320040" algn="l" rtl="0">
              <a:lnSpc>
                <a:spcPct val="100000"/>
              </a:lnSpc>
              <a:spcBef>
                <a:spcPts val="1000"/>
              </a:spcBef>
              <a:spcAft>
                <a:spcPts val="0"/>
              </a:spcAft>
              <a:buSzPts val="1440"/>
              <a:buChar char="►"/>
            </a:pPr>
            <a:r>
              <a:rPr lang="en-US"/>
              <a:t>The survey was sent to all club members by email and links were also shared across social media</a:t>
            </a:r>
            <a:endParaRPr/>
          </a:p>
          <a:p>
            <a:pPr marL="457200" lvl="0" indent="-320040" algn="l" rtl="0">
              <a:lnSpc>
                <a:spcPct val="100000"/>
              </a:lnSpc>
              <a:spcBef>
                <a:spcPts val="1000"/>
              </a:spcBef>
              <a:spcAft>
                <a:spcPts val="0"/>
              </a:spcAft>
              <a:buSzPts val="1440"/>
              <a:buChar char="►"/>
            </a:pPr>
            <a:r>
              <a:rPr lang="en-US"/>
              <a:t>The committee were presented with the survey overview and key areas of the club have also been provided with more specific feedback</a:t>
            </a:r>
            <a:endParaRPr/>
          </a:p>
          <a:p>
            <a:pPr marL="457200" lvl="0" indent="-320040" algn="l" rtl="0">
              <a:lnSpc>
                <a:spcPct val="100000"/>
              </a:lnSpc>
              <a:spcBef>
                <a:spcPts val="1000"/>
              </a:spcBef>
              <a:spcAft>
                <a:spcPts val="0"/>
              </a:spcAft>
              <a:buSzPts val="1440"/>
              <a:buChar char="►"/>
            </a:pPr>
            <a:r>
              <a:rPr lang="en-US"/>
              <a:t>15% of the club provided feedback, this sits within the typically expected figures for a survey of this type</a:t>
            </a:r>
            <a:endParaRPr/>
          </a:p>
          <a:p>
            <a:pPr marL="457200" lvl="0" indent="-228600" algn="l" rtl="0">
              <a:lnSpc>
                <a:spcPct val="100000"/>
              </a:lnSpc>
              <a:spcBef>
                <a:spcPts val="1000"/>
              </a:spcBef>
              <a:spcAft>
                <a:spcPts val="0"/>
              </a:spcAft>
              <a:buSzPts val="1440"/>
              <a:buNone/>
            </a:pPr>
            <a:endParaRPr/>
          </a:p>
        </p:txBody>
      </p:sp>
      <p:sp>
        <p:nvSpPr>
          <p:cNvPr id="565" name="Google Shape;565;p58"/>
          <p:cNvSpPr txBox="1"/>
          <p:nvPr/>
        </p:nvSpPr>
        <p:spPr>
          <a:xfrm>
            <a:off x="609599" y="453166"/>
            <a:ext cx="8282881" cy="132016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Arial"/>
                <a:ea typeface="Arial"/>
                <a:cs typeface="Arial"/>
                <a:sym typeface="Arial"/>
              </a:rPr>
              <a:t>Club Development Survey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9"/>
          <p:cNvSpPr txBox="1">
            <a:spLocks noGrp="1"/>
          </p:cNvSpPr>
          <p:nvPr>
            <p:ph type="body" idx="1"/>
          </p:nvPr>
        </p:nvSpPr>
        <p:spPr>
          <a:xfrm>
            <a:off x="609599" y="2160590"/>
            <a:ext cx="6347714" cy="4697410"/>
          </a:xfrm>
          <a:prstGeom prst="rect">
            <a:avLst/>
          </a:prstGeom>
          <a:noFill/>
          <a:ln>
            <a:noFill/>
          </a:ln>
        </p:spPr>
        <p:txBody>
          <a:bodyPr spcFirstLastPara="1" wrap="square" lIns="91425" tIns="45700" rIns="91425" bIns="45700" anchor="t" anchorCtr="0">
            <a:normAutofit lnSpcReduction="10000"/>
          </a:bodyPr>
          <a:lstStyle/>
          <a:p>
            <a:pPr marL="457200" lvl="0" indent="-320040" algn="l" rtl="0">
              <a:lnSpc>
                <a:spcPct val="100000"/>
              </a:lnSpc>
              <a:spcBef>
                <a:spcPts val="1000"/>
              </a:spcBef>
              <a:spcAft>
                <a:spcPts val="0"/>
              </a:spcAft>
              <a:buSzPts val="1440"/>
              <a:buChar char="►"/>
            </a:pPr>
            <a:r>
              <a:rPr lang="en-US"/>
              <a:t>67% of people know who is on the committee and the club roles</a:t>
            </a:r>
            <a:endParaRPr/>
          </a:p>
          <a:p>
            <a:pPr marL="457200" lvl="0" indent="-320040" algn="l" rtl="0">
              <a:lnSpc>
                <a:spcPct val="100000"/>
              </a:lnSpc>
              <a:spcBef>
                <a:spcPts val="1000"/>
              </a:spcBef>
              <a:spcAft>
                <a:spcPts val="0"/>
              </a:spcAft>
              <a:buSzPts val="1440"/>
              <a:buChar char="►"/>
            </a:pPr>
            <a:r>
              <a:rPr lang="en-US"/>
              <a:t>78% of people felt that the current coaching offer is appropriate and is meeting their needs, you also shared ideas on how to improve this further </a:t>
            </a:r>
            <a:endParaRPr/>
          </a:p>
          <a:p>
            <a:pPr marL="457200" lvl="0" indent="-320040" algn="l" rtl="0">
              <a:lnSpc>
                <a:spcPct val="100000"/>
              </a:lnSpc>
              <a:spcBef>
                <a:spcPts val="1000"/>
              </a:spcBef>
              <a:spcAft>
                <a:spcPts val="0"/>
              </a:spcAft>
              <a:buSzPts val="1440"/>
              <a:buChar char="►"/>
            </a:pPr>
            <a:r>
              <a:rPr lang="en-US"/>
              <a:t>You told us your preferred events </a:t>
            </a:r>
            <a:endParaRPr/>
          </a:p>
          <a:p>
            <a:pPr marL="457200" lvl="0" indent="-320040" algn="l" rtl="0">
              <a:lnSpc>
                <a:spcPct val="100000"/>
              </a:lnSpc>
              <a:spcBef>
                <a:spcPts val="1000"/>
              </a:spcBef>
              <a:spcAft>
                <a:spcPts val="0"/>
              </a:spcAft>
              <a:buSzPts val="1440"/>
              <a:buChar char="►"/>
            </a:pPr>
            <a:r>
              <a:rPr lang="en-US"/>
              <a:t>You asked for a new members booklet and for club members to be better informed </a:t>
            </a:r>
            <a:endParaRPr/>
          </a:p>
          <a:p>
            <a:pPr marL="457200" lvl="0" indent="-320040" algn="l" rtl="0">
              <a:lnSpc>
                <a:spcPct val="100000"/>
              </a:lnSpc>
              <a:spcBef>
                <a:spcPts val="1000"/>
              </a:spcBef>
              <a:spcAft>
                <a:spcPts val="0"/>
              </a:spcAft>
              <a:buSzPts val="1440"/>
              <a:buChar char="►"/>
            </a:pPr>
            <a:r>
              <a:rPr lang="en-US"/>
              <a:t>You want us to keep running at the heart of the club</a:t>
            </a:r>
            <a:endParaRPr/>
          </a:p>
          <a:p>
            <a:pPr marL="457200" lvl="0" indent="-320040" algn="l" rtl="0">
              <a:lnSpc>
                <a:spcPct val="100000"/>
              </a:lnSpc>
              <a:spcBef>
                <a:spcPts val="1000"/>
              </a:spcBef>
              <a:spcAft>
                <a:spcPts val="0"/>
              </a:spcAft>
              <a:buSzPts val="1440"/>
              <a:buChar char="►"/>
            </a:pPr>
            <a:r>
              <a:rPr lang="en-US"/>
              <a:t>You asked the committee to listen to you</a:t>
            </a:r>
            <a:endParaRPr/>
          </a:p>
          <a:p>
            <a:pPr marL="457200" lvl="0" indent="-320040" algn="l" rtl="0">
              <a:lnSpc>
                <a:spcPct val="100000"/>
              </a:lnSpc>
              <a:spcBef>
                <a:spcPts val="1000"/>
              </a:spcBef>
              <a:spcAft>
                <a:spcPts val="0"/>
              </a:spcAft>
              <a:buSzPts val="1440"/>
              <a:buChar char="►"/>
            </a:pPr>
            <a:r>
              <a:rPr lang="en-US"/>
              <a:t>You asked the committee 12 key questions </a:t>
            </a:r>
            <a:endParaRPr/>
          </a:p>
          <a:p>
            <a:pPr marL="457200" lvl="0" indent="-320040" algn="l" rtl="0">
              <a:lnSpc>
                <a:spcPct val="100000"/>
              </a:lnSpc>
              <a:spcBef>
                <a:spcPts val="1000"/>
              </a:spcBef>
              <a:spcAft>
                <a:spcPts val="0"/>
              </a:spcAft>
              <a:buSzPts val="1440"/>
              <a:buChar char="►"/>
            </a:pPr>
            <a:r>
              <a:rPr lang="en-US"/>
              <a:t>You shared what you love about AVR</a:t>
            </a:r>
            <a:endParaRPr/>
          </a:p>
          <a:p>
            <a:pPr marL="457200" lvl="0" indent="-320040" algn="l" rtl="0">
              <a:lnSpc>
                <a:spcPct val="100000"/>
              </a:lnSpc>
              <a:spcBef>
                <a:spcPts val="1000"/>
              </a:spcBef>
              <a:spcAft>
                <a:spcPts val="0"/>
              </a:spcAft>
              <a:buSzPts val="1440"/>
              <a:buChar char="►"/>
            </a:pPr>
            <a:r>
              <a:rPr lang="en-US"/>
              <a:t>You thanked the coaches, leaders, volunteers and committee for all they do</a:t>
            </a:r>
            <a:endParaRPr/>
          </a:p>
          <a:p>
            <a:pPr marL="457200" lvl="0" indent="-228600" algn="l" rtl="0">
              <a:lnSpc>
                <a:spcPct val="100000"/>
              </a:lnSpc>
              <a:spcBef>
                <a:spcPts val="1000"/>
              </a:spcBef>
              <a:spcAft>
                <a:spcPts val="0"/>
              </a:spcAft>
              <a:buSzPts val="1440"/>
              <a:buNone/>
            </a:pPr>
            <a:endParaRPr/>
          </a:p>
          <a:p>
            <a:pPr marL="457200" lvl="0" indent="-228600" algn="l" rtl="0">
              <a:lnSpc>
                <a:spcPct val="100000"/>
              </a:lnSpc>
              <a:spcBef>
                <a:spcPts val="1000"/>
              </a:spcBef>
              <a:spcAft>
                <a:spcPts val="0"/>
              </a:spcAft>
              <a:buSzPts val="1440"/>
              <a:buNone/>
            </a:pPr>
            <a:endParaRPr/>
          </a:p>
          <a:p>
            <a:pPr marL="457200" lvl="0" indent="-228600" algn="l" rtl="0">
              <a:lnSpc>
                <a:spcPct val="100000"/>
              </a:lnSpc>
              <a:spcBef>
                <a:spcPts val="1000"/>
              </a:spcBef>
              <a:spcAft>
                <a:spcPts val="0"/>
              </a:spcAft>
              <a:buSzPts val="1440"/>
              <a:buNone/>
            </a:pPr>
            <a:endParaRPr/>
          </a:p>
          <a:p>
            <a:pPr marL="457200" lvl="0" indent="-228600" algn="l" rtl="0">
              <a:lnSpc>
                <a:spcPct val="100000"/>
              </a:lnSpc>
              <a:spcBef>
                <a:spcPts val="1000"/>
              </a:spcBef>
              <a:spcAft>
                <a:spcPts val="0"/>
              </a:spcAft>
              <a:buSzPts val="1440"/>
              <a:buNone/>
            </a:pPr>
            <a:endParaRPr/>
          </a:p>
        </p:txBody>
      </p:sp>
      <p:sp>
        <p:nvSpPr>
          <p:cNvPr id="571" name="Google Shape;571;p59"/>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3600" b="1" i="0" u="none" strike="noStrike" cap="none">
                <a:solidFill>
                  <a:schemeClr val="accent1"/>
                </a:solidFill>
                <a:latin typeface="Arial"/>
                <a:ea typeface="Arial"/>
                <a:cs typeface="Arial"/>
                <a:sym typeface="Arial"/>
              </a:rPr>
              <a:t>Club Development Survey highlights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0"/>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1800"/>
              <a:buNone/>
            </a:pPr>
            <a:r>
              <a:rPr lang="en-US"/>
              <a:t>Implementation and what‘s next </a:t>
            </a:r>
            <a:endParaRPr/>
          </a:p>
        </p:txBody>
      </p:sp>
      <p:sp>
        <p:nvSpPr>
          <p:cNvPr id="577" name="Google Shape;577;p60"/>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rmAutofit fontScale="92500" lnSpcReduction="10000"/>
          </a:bodyPr>
          <a:lstStyle/>
          <a:p>
            <a:pPr marL="457200" lvl="0" indent="-320040" algn="l" rtl="0">
              <a:lnSpc>
                <a:spcPct val="100000"/>
              </a:lnSpc>
              <a:spcBef>
                <a:spcPts val="1000"/>
              </a:spcBef>
              <a:spcAft>
                <a:spcPts val="0"/>
              </a:spcAft>
              <a:buSzPct val="86486"/>
              <a:buChar char="►"/>
            </a:pPr>
            <a:r>
              <a:rPr lang="en-US"/>
              <a:t>The committee will be gathering more regular club members feedback at club sessions and online</a:t>
            </a:r>
            <a:endParaRPr/>
          </a:p>
          <a:p>
            <a:pPr marL="457200" lvl="0" indent="-320040" algn="l" rtl="0">
              <a:lnSpc>
                <a:spcPct val="100000"/>
              </a:lnSpc>
              <a:spcBef>
                <a:spcPts val="1000"/>
              </a:spcBef>
              <a:spcAft>
                <a:spcPts val="0"/>
              </a:spcAft>
              <a:buSzPct val="86486"/>
              <a:buChar char="►"/>
            </a:pPr>
            <a:r>
              <a:rPr lang="en-US"/>
              <a:t>A new members handbook is being created </a:t>
            </a:r>
            <a:endParaRPr/>
          </a:p>
          <a:p>
            <a:pPr marL="457200" lvl="0" indent="-320040" algn="l" rtl="0">
              <a:lnSpc>
                <a:spcPct val="100000"/>
              </a:lnSpc>
              <a:spcBef>
                <a:spcPts val="1000"/>
              </a:spcBef>
              <a:spcAft>
                <a:spcPts val="0"/>
              </a:spcAft>
              <a:buSzPct val="86486"/>
              <a:buChar char="►"/>
            </a:pPr>
            <a:r>
              <a:rPr lang="en-US"/>
              <a:t>We already have 2 new LiRF’s from the survey responses </a:t>
            </a:r>
            <a:endParaRPr/>
          </a:p>
          <a:p>
            <a:pPr marL="457200" lvl="0" indent="-320040" algn="l" rtl="0">
              <a:lnSpc>
                <a:spcPct val="100000"/>
              </a:lnSpc>
              <a:spcBef>
                <a:spcPts val="1000"/>
              </a:spcBef>
              <a:spcAft>
                <a:spcPts val="0"/>
              </a:spcAft>
              <a:buSzPct val="86486"/>
              <a:buChar char="►"/>
            </a:pPr>
            <a:r>
              <a:rPr lang="en-US"/>
              <a:t>Our notice boards will be updated in January</a:t>
            </a:r>
            <a:endParaRPr/>
          </a:p>
          <a:p>
            <a:pPr marL="457200" lvl="0" indent="-320040" algn="l" rtl="0">
              <a:lnSpc>
                <a:spcPct val="100000"/>
              </a:lnSpc>
              <a:spcBef>
                <a:spcPts val="1000"/>
              </a:spcBef>
              <a:spcAft>
                <a:spcPts val="0"/>
              </a:spcAft>
              <a:buSzPct val="86486"/>
              <a:buChar char="►"/>
            </a:pPr>
            <a:r>
              <a:rPr lang="en-US"/>
              <a:t>The committee and their roles will be spotlighted throughout the coming months </a:t>
            </a:r>
            <a:endParaRPr/>
          </a:p>
          <a:p>
            <a:pPr marL="457200" lvl="0" indent="-320040" algn="l" rtl="0">
              <a:lnSpc>
                <a:spcPct val="100000"/>
              </a:lnSpc>
              <a:spcBef>
                <a:spcPts val="1000"/>
              </a:spcBef>
              <a:spcAft>
                <a:spcPts val="0"/>
              </a:spcAft>
              <a:buSzPct val="86486"/>
              <a:buChar char="►"/>
            </a:pPr>
            <a:r>
              <a:rPr lang="en-US"/>
              <a:t>The coaching team are working together to review feedback and will make appropriate adjustments to improve the offer</a:t>
            </a:r>
            <a:endParaRPr/>
          </a:p>
          <a:p>
            <a:pPr marL="457200" lvl="0" indent="-320040" algn="l" rtl="0">
              <a:lnSpc>
                <a:spcPct val="100000"/>
              </a:lnSpc>
              <a:spcBef>
                <a:spcPts val="1000"/>
              </a:spcBef>
              <a:spcAft>
                <a:spcPts val="0"/>
              </a:spcAft>
              <a:buSzPct val="86486"/>
              <a:buChar char="►"/>
            </a:pPr>
            <a:r>
              <a:rPr lang="en-US"/>
              <a:t>The answers to the committee questions are available tonight and will be shared with all club members</a:t>
            </a:r>
            <a:endParaRPr/>
          </a:p>
          <a:p>
            <a:pPr marL="457200" lvl="0" indent="-228600" algn="l" rtl="0">
              <a:lnSpc>
                <a:spcPct val="100000"/>
              </a:lnSpc>
              <a:spcBef>
                <a:spcPts val="1000"/>
              </a:spcBef>
              <a:spcAft>
                <a:spcPts val="0"/>
              </a:spcAft>
              <a:buSzPct val="86486"/>
              <a:buNone/>
            </a:pPr>
            <a:endParaRPr/>
          </a:p>
          <a:p>
            <a:pPr marL="457200" lvl="0" indent="-228600" algn="l" rtl="0">
              <a:lnSpc>
                <a:spcPct val="100000"/>
              </a:lnSpc>
              <a:spcBef>
                <a:spcPts val="1000"/>
              </a:spcBef>
              <a:spcAft>
                <a:spcPts val="0"/>
              </a:spcAft>
              <a:buSzPct val="86486"/>
              <a:buNone/>
            </a:pPr>
            <a:endParaRPr/>
          </a:p>
          <a:p>
            <a:pPr marL="457200" lvl="0" indent="-228600" algn="l" rtl="0">
              <a:lnSpc>
                <a:spcPct val="100000"/>
              </a:lnSpc>
              <a:spcBef>
                <a:spcPts val="1000"/>
              </a:spcBef>
              <a:spcAft>
                <a:spcPts val="0"/>
              </a:spcAft>
              <a:buSzPct val="86486"/>
              <a:buNone/>
            </a:pPr>
            <a:endParaRPr/>
          </a:p>
          <a:p>
            <a:pPr marL="457200" lvl="0" indent="-228600" algn="l" rtl="0">
              <a:lnSpc>
                <a:spcPct val="100000"/>
              </a:lnSpc>
              <a:spcBef>
                <a:spcPts val="1000"/>
              </a:spcBef>
              <a:spcAft>
                <a:spcPts val="0"/>
              </a:spcAft>
              <a:buSzPct val="86486"/>
              <a:buNone/>
            </a:pPr>
            <a:endParaRPr/>
          </a:p>
          <a:p>
            <a:pPr marL="457200" lvl="0" indent="-228600" algn="l" rtl="0">
              <a:lnSpc>
                <a:spcPct val="100000"/>
              </a:lnSpc>
              <a:spcBef>
                <a:spcPts val="1000"/>
              </a:spcBef>
              <a:spcAft>
                <a:spcPts val="0"/>
              </a:spcAft>
              <a:buSzPct val="86486"/>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1"/>
          <p:cNvPicPr preferRelativeResize="0"/>
          <p:nvPr/>
        </p:nvPicPr>
        <p:blipFill rotWithShape="1">
          <a:blip r:embed="rId3">
            <a:alphaModFix/>
          </a:blip>
          <a:srcRect/>
          <a:stretch/>
        </p:blipFill>
        <p:spPr>
          <a:xfrm>
            <a:off x="0" y="-1067134"/>
            <a:ext cx="7488321" cy="8992268"/>
          </a:xfrm>
          <a:prstGeom prst="rect">
            <a:avLst/>
          </a:prstGeom>
          <a:noFill/>
          <a:ln>
            <a:noFill/>
          </a:ln>
        </p:spPr>
      </p:pic>
      <p:sp>
        <p:nvSpPr>
          <p:cNvPr id="583" name="Google Shape;583;p61"/>
          <p:cNvSpPr/>
          <p:nvPr/>
        </p:nvSpPr>
        <p:spPr>
          <a:xfrm>
            <a:off x="2265680" y="518160"/>
            <a:ext cx="508000" cy="26115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29"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590" name="Google Shape;590;p29"/>
          <p:cNvSpPr txBox="1">
            <a:spLocks noGrp="1"/>
          </p:cNvSpPr>
          <p:nvPr>
            <p:ph type="ctrTitle"/>
          </p:nvPr>
        </p:nvSpPr>
        <p:spPr>
          <a:xfrm>
            <a:off x="1403648" y="44624"/>
            <a:ext cx="7632848" cy="132016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sz="3600" b="1"/>
              <a:t>Constitutional </a:t>
            </a:r>
            <a:br>
              <a:rPr lang="en-US" sz="3600" b="1"/>
            </a:br>
            <a:r>
              <a:rPr lang="en-US" sz="3600" b="1"/>
              <a:t>Amendments</a:t>
            </a:r>
            <a:endParaRPr/>
          </a:p>
        </p:txBody>
      </p:sp>
      <p:sp>
        <p:nvSpPr>
          <p:cNvPr id="591" name="Google Shape;591;p29"/>
          <p:cNvSpPr txBox="1">
            <a:spLocks noGrp="1"/>
          </p:cNvSpPr>
          <p:nvPr>
            <p:ph type="subTitle" idx="1"/>
          </p:nvPr>
        </p:nvSpPr>
        <p:spPr>
          <a:xfrm>
            <a:off x="721241" y="2639291"/>
            <a:ext cx="6630081" cy="3948821"/>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440"/>
              <a:buNone/>
            </a:pPr>
            <a:r>
              <a:rPr lang="en-US" b="1">
                <a:solidFill>
                  <a:schemeClr val="dk1"/>
                </a:solidFill>
              </a:rPr>
              <a:t>None to declare</a:t>
            </a:r>
            <a:br>
              <a:rPr lang="en-US"/>
            </a:br>
            <a:endParaRPr/>
          </a:p>
          <a:p>
            <a:pPr marL="0" lvl="0" indent="0" algn="l" rtl="0">
              <a:lnSpc>
                <a:spcPct val="100000"/>
              </a:lnSpc>
              <a:spcBef>
                <a:spcPts val="1000"/>
              </a:spcBef>
              <a:spcAft>
                <a:spcPts val="0"/>
              </a:spcAft>
              <a:buSzPts val="1440"/>
              <a:buNone/>
            </a:pPr>
            <a:br>
              <a:rPr lang="en-US"/>
            </a:br>
            <a:endParaRPr>
              <a:solidFill>
                <a:schemeClr val="dk1"/>
              </a:solidFill>
            </a:endParaRPr>
          </a:p>
          <a:p>
            <a:pPr marL="0" lvl="0" indent="0" algn="l" rtl="0">
              <a:lnSpc>
                <a:spcPct val="100000"/>
              </a:lnSpc>
              <a:spcBef>
                <a:spcPts val="1000"/>
              </a:spcBef>
              <a:spcAft>
                <a:spcPts val="0"/>
              </a:spcAft>
              <a:buSzPts val="1440"/>
              <a:buNone/>
            </a:pPr>
            <a:endParaRPr>
              <a:solidFill>
                <a:schemeClr val="dk1"/>
              </a:solidFill>
            </a:endParaRPr>
          </a:p>
          <a:p>
            <a:pPr marL="1143000" lvl="0" indent="-1051560" algn="l" rtl="0">
              <a:lnSpc>
                <a:spcPct val="100000"/>
              </a:lnSpc>
              <a:spcBef>
                <a:spcPts val="1000"/>
              </a:spcBef>
              <a:spcAft>
                <a:spcPts val="0"/>
              </a:spcAft>
              <a:buSzPts val="1440"/>
              <a:buFont typeface="Arial"/>
              <a:buNone/>
            </a:pPr>
            <a:endParaRPr>
              <a:solidFill>
                <a:schemeClr val="dk1"/>
              </a:solidFill>
            </a:endParaRPr>
          </a:p>
          <a:p>
            <a:pPr marL="1143000" lvl="0" indent="-1051560" algn="l" rtl="0">
              <a:lnSpc>
                <a:spcPct val="100000"/>
              </a:lnSpc>
              <a:spcBef>
                <a:spcPts val="1000"/>
              </a:spcBef>
              <a:spcAft>
                <a:spcPts val="0"/>
              </a:spcAft>
              <a:buSzPts val="1440"/>
              <a:buFont typeface="Arial"/>
              <a:buNone/>
            </a:pPr>
            <a:endParaRPr b="1">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30"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598" name="Google Shape;598;p30"/>
          <p:cNvSpPr txBox="1">
            <a:spLocks noGrp="1"/>
          </p:cNvSpPr>
          <p:nvPr>
            <p:ph type="ctrTitle"/>
          </p:nvPr>
        </p:nvSpPr>
        <p:spPr>
          <a:xfrm>
            <a:off x="1423176" y="36478"/>
            <a:ext cx="7704856" cy="132016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sz="3600" b="1"/>
              <a:t>Membership Fees</a:t>
            </a:r>
            <a:endParaRPr/>
          </a:p>
        </p:txBody>
      </p:sp>
      <p:sp>
        <p:nvSpPr>
          <p:cNvPr id="599" name="Google Shape;599;p30"/>
          <p:cNvSpPr txBox="1"/>
          <p:nvPr/>
        </p:nvSpPr>
        <p:spPr>
          <a:xfrm>
            <a:off x="979512" y="1844824"/>
            <a:ext cx="7480920" cy="439467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888888"/>
              </a:buClr>
              <a:buSzPts val="2700"/>
              <a:buFont typeface="Arial"/>
              <a:buNone/>
            </a:pPr>
            <a:endParaRPr sz="3000" b="0" i="0" u="none" strike="noStrike" cap="none">
              <a:solidFill>
                <a:srgbClr val="888888"/>
              </a:solidFill>
              <a:latin typeface="Trebuchet MS"/>
              <a:ea typeface="Trebuchet MS"/>
              <a:cs typeface="Trebuchet MS"/>
              <a:sym typeface="Trebuchet MS"/>
            </a:endParaRPr>
          </a:p>
        </p:txBody>
      </p:sp>
      <p:sp>
        <p:nvSpPr>
          <p:cNvPr id="600" name="Google Shape;600;p30"/>
          <p:cNvSpPr/>
          <p:nvPr/>
        </p:nvSpPr>
        <p:spPr>
          <a:xfrm>
            <a:off x="1403648" y="1340768"/>
            <a:ext cx="5679665" cy="450544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Trebuchet MS"/>
                <a:ea typeface="Trebuchet MS"/>
                <a:cs typeface="Trebuchet MS"/>
                <a:sym typeface="Trebuchet MS"/>
              </a:rPr>
              <a:t>The committee proposes that we keep the annual membership fees for 2024/25:-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Trebuchet MS"/>
                <a:ea typeface="Trebuchet MS"/>
                <a:cs typeface="Trebuchet MS"/>
                <a:sym typeface="Trebuchet MS"/>
              </a:rPr>
              <a:t>Junior/Student - £13.50</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Trebuchet MS"/>
                <a:ea typeface="Trebuchet MS"/>
                <a:cs typeface="Trebuchet MS"/>
                <a:sym typeface="Trebuchet MS"/>
              </a:rPr>
              <a:t>Adult  - £27</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Trebuchet MS"/>
                <a:ea typeface="Trebuchet MS"/>
                <a:cs typeface="Trebuchet MS"/>
                <a:sym typeface="Trebuchet MS"/>
              </a:rPr>
              <a:t>EA membership will remain optional for those people who require or wish to sign up for it but this has gone up by £2 this year to £19.  Therefore adult membership with EA added on will be £46.</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1"/>
          <p:cNvSpPr txBox="1">
            <a:spLocks noGrp="1"/>
          </p:cNvSpPr>
          <p:nvPr>
            <p:ph type="title"/>
          </p:nvPr>
        </p:nvSpPr>
        <p:spPr>
          <a:xfrm>
            <a:off x="1014845" y="2768600"/>
            <a:ext cx="6347713"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b="1"/>
              <a:t>Lifetime Membership</a:t>
            </a:r>
            <a:endParaRPr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62"/>
          <p:cNvPicPr preferRelativeResize="0"/>
          <p:nvPr/>
        </p:nvPicPr>
        <p:blipFill rotWithShape="1">
          <a:blip r:embed="rId3">
            <a:alphaModFix/>
          </a:blip>
          <a:srcRect/>
          <a:stretch/>
        </p:blipFill>
        <p:spPr>
          <a:xfrm>
            <a:off x="5655251" y="145473"/>
            <a:ext cx="3382601" cy="4376112"/>
          </a:xfrm>
          <a:prstGeom prst="rect">
            <a:avLst/>
          </a:prstGeom>
          <a:noFill/>
          <a:ln>
            <a:noFill/>
          </a:ln>
        </p:spPr>
      </p:pic>
      <p:sp>
        <p:nvSpPr>
          <p:cNvPr id="611" name="Google Shape;611;p62"/>
          <p:cNvSpPr txBox="1"/>
          <p:nvPr/>
        </p:nvSpPr>
        <p:spPr>
          <a:xfrm>
            <a:off x="241588" y="342207"/>
            <a:ext cx="402907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Fiona Price</a:t>
            </a:r>
            <a:endParaRPr sz="2400" b="1" i="0" u="none" strike="noStrike" cap="none">
              <a:solidFill>
                <a:srgbClr val="000000"/>
              </a:solidFill>
              <a:latin typeface="Arial"/>
              <a:ea typeface="Arial"/>
              <a:cs typeface="Arial"/>
              <a:sym typeface="Arial"/>
            </a:endParaRPr>
          </a:p>
        </p:txBody>
      </p:sp>
      <p:sp>
        <p:nvSpPr>
          <p:cNvPr id="612" name="Google Shape;612;p62"/>
          <p:cNvSpPr txBox="1"/>
          <p:nvPr/>
        </p:nvSpPr>
        <p:spPr>
          <a:xfrm>
            <a:off x="471747" y="1243214"/>
            <a:ext cx="4235335" cy="289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Fiona has shown continual commitment to AVR both as  coach and an athlete</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She coaches an interval session every Wednesday alongside Sean and also gives 1-2-1 coaching support to a considerable number of athletes.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She is also a highly accomplished athlete in hr own right regularly flying the flag for AVR.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Fiona can always be relied upon to wear the AVR colours with pride.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Thank you, Fiona, for your continued commitment and support Avon Valley Runners.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32"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619" name="Google Shape;619;p32"/>
          <p:cNvSpPr txBox="1">
            <a:spLocks noGrp="1"/>
          </p:cNvSpPr>
          <p:nvPr>
            <p:ph type="ctrTitle"/>
          </p:nvPr>
        </p:nvSpPr>
        <p:spPr>
          <a:xfrm>
            <a:off x="1403648" y="36478"/>
            <a:ext cx="7488832" cy="132016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b="1"/>
              <a:t>Next Year</a:t>
            </a:r>
            <a:endParaRPr/>
          </a:p>
        </p:txBody>
      </p:sp>
      <p:sp>
        <p:nvSpPr>
          <p:cNvPr id="620" name="Google Shape;620;p32"/>
          <p:cNvSpPr txBox="1"/>
          <p:nvPr/>
        </p:nvSpPr>
        <p:spPr>
          <a:xfrm>
            <a:off x="755576" y="1951713"/>
            <a:ext cx="6624736" cy="1477287"/>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Conclusion</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Next year will see the club focus on several areas, focusing on what has been highlighted through the Development Survey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34"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627" name="Google Shape;627;p34"/>
          <p:cNvSpPr txBox="1">
            <a:spLocks noGrp="1"/>
          </p:cNvSpPr>
          <p:nvPr>
            <p:ph type="ctrTitle"/>
          </p:nvPr>
        </p:nvSpPr>
        <p:spPr>
          <a:xfrm>
            <a:off x="1420896" y="36478"/>
            <a:ext cx="7704856" cy="9442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sz="3600" b="1"/>
              <a:t>Election of Committee</a:t>
            </a:r>
            <a:endParaRPr/>
          </a:p>
        </p:txBody>
      </p:sp>
      <p:graphicFrame>
        <p:nvGraphicFramePr>
          <p:cNvPr id="628" name="Google Shape;628;p34"/>
          <p:cNvGraphicFramePr/>
          <p:nvPr/>
        </p:nvGraphicFramePr>
        <p:xfrm>
          <a:off x="950347" y="1276492"/>
          <a:ext cx="3000000" cy="3000000"/>
        </p:xfrm>
        <a:graphic>
          <a:graphicData uri="http://schemas.openxmlformats.org/drawingml/2006/table">
            <a:tbl>
              <a:tblPr firstRow="1" bandRow="1">
                <a:noFill/>
                <a:tableStyleId>{F324EF8F-D19B-4226-80E9-84E9C546692E}</a:tableStyleId>
              </a:tblPr>
              <a:tblGrid>
                <a:gridCol w="2293325">
                  <a:extLst>
                    <a:ext uri="{9D8B030D-6E8A-4147-A177-3AD203B41FA5}">
                      <a16:colId xmlns:a16="http://schemas.microsoft.com/office/drawing/2014/main" val="20000"/>
                    </a:ext>
                  </a:extLst>
                </a:gridCol>
                <a:gridCol w="3783850">
                  <a:extLst>
                    <a:ext uri="{9D8B030D-6E8A-4147-A177-3AD203B41FA5}">
                      <a16:colId xmlns:a16="http://schemas.microsoft.com/office/drawing/2014/main" val="20001"/>
                    </a:ext>
                  </a:extLst>
                </a:gridCol>
              </a:tblGrid>
              <a:tr h="3301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Role</a:t>
                      </a:r>
                      <a:endParaRPr sz="1400" u="none" strike="noStrike" cap="none"/>
                    </a:p>
                  </a:txBody>
                  <a:tcPr marL="91450" marR="91450" marT="45725" marB="45725"/>
                </a:tc>
                <a:extLst>
                  <a:ext uri="{0D108BD9-81ED-4DB2-BD59-A6C34878D82A}">
                    <a16:rowId xmlns:a16="http://schemas.microsoft.com/office/drawing/2014/main" val="10000"/>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Sara Robert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Chair</a:t>
                      </a:r>
                      <a:endParaRPr sz="1400" u="none" strike="noStrike" cap="none"/>
                    </a:p>
                  </a:txBody>
                  <a:tcPr marL="91450" marR="91450" marT="45725" marB="45725"/>
                </a:tc>
                <a:extLst>
                  <a:ext uri="{0D108BD9-81ED-4DB2-BD59-A6C34878D82A}">
                    <a16:rowId xmlns:a16="http://schemas.microsoft.com/office/drawing/2014/main" val="10001"/>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Dave Hyde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Honorary Secretary</a:t>
                      </a:r>
                      <a:endParaRPr sz="1400" u="none" strike="noStrike" cap="none"/>
                    </a:p>
                  </a:txBody>
                  <a:tcPr marL="91450" marR="91450" marT="45725" marB="45725"/>
                </a:tc>
                <a:extLst>
                  <a:ext uri="{0D108BD9-81ED-4DB2-BD59-A6C34878D82A}">
                    <a16:rowId xmlns:a16="http://schemas.microsoft.com/office/drawing/2014/main" val="10002"/>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Katie Oliver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Assistant Secretary</a:t>
                      </a:r>
                      <a:endParaRPr sz="1400" u="none" strike="noStrike" cap="none"/>
                    </a:p>
                  </a:txBody>
                  <a:tcPr marL="91450" marR="91450" marT="45725" marB="45725"/>
                </a:tc>
                <a:extLst>
                  <a:ext uri="{0D108BD9-81ED-4DB2-BD59-A6C34878D82A}">
                    <a16:rowId xmlns:a16="http://schemas.microsoft.com/office/drawing/2014/main" val="10003"/>
                  </a:ext>
                </a:extLst>
              </a:tr>
              <a:tr h="3655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Vicky Bodman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Vice Chair</a:t>
                      </a:r>
                      <a:endParaRPr sz="1400" u="none" strike="noStrike" cap="none"/>
                    </a:p>
                  </a:txBody>
                  <a:tcPr marL="91450" marR="91450" marT="45725" marB="45725"/>
                </a:tc>
                <a:extLst>
                  <a:ext uri="{0D108BD9-81ED-4DB2-BD59-A6C34878D82A}">
                    <a16:rowId xmlns:a16="http://schemas.microsoft.com/office/drawing/2014/main" val="10004"/>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Simon Reeves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Honorary Treasurer</a:t>
                      </a:r>
                      <a:endParaRPr sz="1400" u="none" strike="noStrike" cap="none"/>
                    </a:p>
                  </a:txBody>
                  <a:tcPr marL="91450" marR="91450" marT="45725" marB="45725"/>
                </a:tc>
                <a:extLst>
                  <a:ext uri="{0D108BD9-81ED-4DB2-BD59-A6C34878D82A}">
                    <a16:rowId xmlns:a16="http://schemas.microsoft.com/office/drawing/2014/main" val="10005"/>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Debbie Ellis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AVRY Secretary</a:t>
                      </a:r>
                      <a:endParaRPr sz="1400" u="none" strike="noStrike" cap="none"/>
                    </a:p>
                  </a:txBody>
                  <a:tcPr marL="91450" marR="91450" marT="45725" marB="45725"/>
                </a:tc>
                <a:extLst>
                  <a:ext uri="{0D108BD9-81ED-4DB2-BD59-A6C34878D82A}">
                    <a16:rowId xmlns:a16="http://schemas.microsoft.com/office/drawing/2014/main" val="10006"/>
                  </a:ext>
                </a:extLst>
              </a:tr>
              <a:tr h="359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Martin Russam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Road Race Secretary</a:t>
                      </a:r>
                      <a:endParaRPr sz="1400" u="none" strike="noStrike" cap="none"/>
                    </a:p>
                  </a:txBody>
                  <a:tcPr marL="91450" marR="91450" marT="45725" marB="45725"/>
                </a:tc>
                <a:extLst>
                  <a:ext uri="{0D108BD9-81ED-4DB2-BD59-A6C34878D82A}">
                    <a16:rowId xmlns:a16="http://schemas.microsoft.com/office/drawing/2014/main" val="10007"/>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Andrew Sharratt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Off Road Race Secretary</a:t>
                      </a:r>
                      <a:endParaRPr sz="1400" u="none" strike="noStrike" cap="none"/>
                    </a:p>
                  </a:txBody>
                  <a:tcPr marL="91450" marR="91450" marT="45725" marB="45725"/>
                </a:tc>
                <a:extLst>
                  <a:ext uri="{0D108BD9-81ED-4DB2-BD59-A6C34878D82A}">
                    <a16:rowId xmlns:a16="http://schemas.microsoft.com/office/drawing/2014/main" val="10008"/>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Emma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Membership Secretary (Admin)</a:t>
                      </a:r>
                      <a:endParaRPr sz="1400" u="none" strike="noStrike" cap="none"/>
                    </a:p>
                  </a:txBody>
                  <a:tcPr marL="91450" marR="91450" marT="45725" marB="45725"/>
                </a:tc>
                <a:extLst>
                  <a:ext uri="{0D108BD9-81ED-4DB2-BD59-A6C34878D82A}">
                    <a16:rowId xmlns:a16="http://schemas.microsoft.com/office/drawing/2014/main" val="10009"/>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Caroline Scott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Multi Sport Secretary</a:t>
                      </a:r>
                      <a:endParaRPr sz="1400" u="none" strike="noStrike" cap="none"/>
                    </a:p>
                  </a:txBody>
                  <a:tcPr marL="91450" marR="91450" marT="45725" marB="45725"/>
                </a:tc>
                <a:extLst>
                  <a:ext uri="{0D108BD9-81ED-4DB2-BD59-A6C34878D82A}">
                    <a16:rowId xmlns:a16="http://schemas.microsoft.com/office/drawing/2014/main" val="10010"/>
                  </a:ext>
                </a:extLst>
              </a:tr>
              <a:tr h="30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Sandra Sharratt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Safeguarding Lead</a:t>
                      </a:r>
                      <a:endParaRPr sz="1400" u="none" strike="noStrike" cap="none"/>
                    </a:p>
                  </a:txBody>
                  <a:tcPr marL="91450" marR="91450" marT="45725" marB="45725"/>
                </a:tc>
                <a:extLst>
                  <a:ext uri="{0D108BD9-81ED-4DB2-BD59-A6C34878D82A}">
                    <a16:rowId xmlns:a16="http://schemas.microsoft.com/office/drawing/2014/main" val="10011"/>
                  </a:ext>
                </a:extLst>
              </a:tr>
              <a:tr h="307925">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Hayley Anderson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Minutes Secretary</a:t>
                      </a:r>
                      <a:endParaRPr sz="1400" u="none" strike="noStrike" cap="none"/>
                    </a:p>
                  </a:txBody>
                  <a:tcPr marL="91450" marR="91450" marT="45725" marB="45725"/>
                </a:tc>
                <a:extLst>
                  <a:ext uri="{0D108BD9-81ED-4DB2-BD59-A6C34878D82A}">
                    <a16:rowId xmlns:a16="http://schemas.microsoft.com/office/drawing/2014/main" val="10012"/>
                  </a:ext>
                </a:extLst>
              </a:tr>
              <a:tr h="307925">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Jay Sims- Bagshaw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Committee Member</a:t>
                      </a:r>
                      <a:endParaRPr sz="1400" u="none" strike="noStrike" cap="none"/>
                    </a:p>
                  </a:txBody>
                  <a:tcPr marL="91450" marR="91450" marT="45725" marB="45725"/>
                </a:tc>
                <a:extLst>
                  <a:ext uri="{0D108BD9-81ED-4DB2-BD59-A6C34878D82A}">
                    <a16:rowId xmlns:a16="http://schemas.microsoft.com/office/drawing/2014/main" val="10013"/>
                  </a:ext>
                </a:extLst>
              </a:tr>
              <a:tr h="307925">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Julian Roughley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Committee Member</a:t>
                      </a:r>
                      <a:endParaRPr sz="1400" u="none" strike="noStrike" cap="none"/>
                    </a:p>
                  </a:txBody>
                  <a:tcPr marL="91450" marR="91450" marT="45725" marB="45725"/>
                </a:tc>
                <a:extLst>
                  <a:ext uri="{0D108BD9-81ED-4DB2-BD59-A6C34878D82A}">
                    <a16:rowId xmlns:a16="http://schemas.microsoft.com/office/drawing/2014/main" val="1001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185" name="Google Shape;185;p5"/>
          <p:cNvPicPr preferRelativeResize="0"/>
          <p:nvPr/>
        </p:nvPicPr>
        <p:blipFill rotWithShape="1">
          <a:blip r:embed="rId3">
            <a:alphaModFix/>
          </a:blip>
          <a:srcRect/>
          <a:stretch/>
        </p:blipFill>
        <p:spPr>
          <a:xfrm>
            <a:off x="20" y="-1"/>
            <a:ext cx="404620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
        <p:nvSpPr>
          <p:cNvPr id="186" name="Google Shape;186;p5"/>
          <p:cNvSpPr txBox="1"/>
          <p:nvPr/>
        </p:nvSpPr>
        <p:spPr>
          <a:xfrm>
            <a:off x="3474312" y="1621083"/>
            <a:ext cx="4214727" cy="2372168"/>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accent1"/>
              </a:buClr>
              <a:buSzPts val="5400"/>
              <a:buFont typeface="Trebuchet MS"/>
              <a:buNone/>
            </a:pPr>
            <a:r>
              <a:rPr lang="en-US" sz="5400" b="1" i="0" u="none" strike="noStrike" cap="none">
                <a:solidFill>
                  <a:schemeClr val="accent1"/>
                </a:solidFill>
                <a:latin typeface="Trebuchet MS"/>
                <a:ea typeface="Trebuchet MS"/>
                <a:cs typeface="Trebuchet MS"/>
                <a:sym typeface="Trebuchet MS"/>
              </a:rPr>
              <a:t>Treasurer’s  Report</a:t>
            </a:r>
            <a:endParaRPr sz="1400" b="0" i="0" u="none" strike="noStrike" cap="none">
              <a:solidFill>
                <a:srgbClr val="000000"/>
              </a:solidFill>
              <a:latin typeface="Arial"/>
              <a:ea typeface="Arial"/>
              <a:cs typeface="Arial"/>
              <a:sym typeface="Arial"/>
            </a:endParaRPr>
          </a:p>
        </p:txBody>
      </p:sp>
      <p:sp>
        <p:nvSpPr>
          <p:cNvPr id="187" name="Google Shape;187;p5"/>
          <p:cNvSpPr txBox="1">
            <a:spLocks noGrp="1"/>
          </p:cNvSpPr>
          <p:nvPr>
            <p:ph type="subTitle" idx="1"/>
          </p:nvPr>
        </p:nvSpPr>
        <p:spPr>
          <a:xfrm>
            <a:off x="4035422" y="4050833"/>
            <a:ext cx="2920080" cy="1096899"/>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440"/>
              <a:buNone/>
            </a:pPr>
            <a:r>
              <a:rPr lang="en-US"/>
              <a:t>Simon Reeves</a:t>
            </a:r>
            <a:endParaRPr/>
          </a:p>
          <a:p>
            <a:pPr marL="0" lvl="0" indent="0" algn="r" rtl="0">
              <a:lnSpc>
                <a:spcPct val="100000"/>
              </a:lnSpc>
              <a:spcBef>
                <a:spcPts val="1000"/>
              </a:spcBef>
              <a:spcAft>
                <a:spcPts val="0"/>
              </a:spcAft>
              <a:buSzPts val="1440"/>
              <a:buNone/>
            </a:pPr>
            <a:endParaRPr/>
          </a:p>
        </p:txBody>
      </p:sp>
      <p:pic>
        <p:nvPicPr>
          <p:cNvPr id="188" name="Google Shape;188;p5" descr="C:\Users\Andrew\Documents\AVR\Picture1.png"/>
          <p:cNvPicPr preferRelativeResize="0"/>
          <p:nvPr/>
        </p:nvPicPr>
        <p:blipFill rotWithShape="1">
          <a:blip r:embed="rId4">
            <a:alphaModFix/>
          </a:blip>
          <a:srcRect/>
          <a:stretch/>
        </p:blipFill>
        <p:spPr>
          <a:xfrm>
            <a:off x="179512" y="116632"/>
            <a:ext cx="1152128" cy="1159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fade">
                                      <p:cBhvr>
                                        <p:cTn id="7" dur="700"/>
                                        <p:tgtEl>
                                          <p:spTgt spid="187">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187">
                                            <p:txEl>
                                              <p:pRg st="1" end="1"/>
                                            </p:txEl>
                                          </p:spTgt>
                                        </p:tgtEl>
                                        <p:attrNameLst>
                                          <p:attrName>style.visibility</p:attrName>
                                        </p:attrNameLst>
                                      </p:cBhvr>
                                      <p:to>
                                        <p:strVal val="visible"/>
                                      </p:to>
                                    </p:set>
                                    <p:animEffect transition="in" filter="fade">
                                      <p:cBhvr>
                                        <p:cTn id="10" dur="700"/>
                                        <p:tgtEl>
                                          <p:spTgt spid="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35" descr="C:\Users\Andrew\Documents\AVR\Picture1.png"/>
          <p:cNvPicPr preferRelativeResize="0"/>
          <p:nvPr/>
        </p:nvPicPr>
        <p:blipFill rotWithShape="1">
          <a:blip r:embed="rId3">
            <a:alphaModFix/>
          </a:blip>
          <a:srcRect/>
          <a:stretch/>
        </p:blipFill>
        <p:spPr>
          <a:xfrm>
            <a:off x="179512" y="116632"/>
            <a:ext cx="1152128" cy="1159860"/>
          </a:xfrm>
          <a:prstGeom prst="rect">
            <a:avLst/>
          </a:prstGeom>
          <a:noFill/>
          <a:ln>
            <a:noFill/>
          </a:ln>
        </p:spPr>
      </p:pic>
      <p:sp>
        <p:nvSpPr>
          <p:cNvPr id="635" name="Google Shape;635;p35"/>
          <p:cNvSpPr txBox="1">
            <a:spLocks noGrp="1"/>
          </p:cNvSpPr>
          <p:nvPr>
            <p:ph type="ctrTitle"/>
          </p:nvPr>
        </p:nvSpPr>
        <p:spPr>
          <a:xfrm>
            <a:off x="1420896" y="36478"/>
            <a:ext cx="7704856" cy="9442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sz="3600" b="1"/>
              <a:t>Welfare Officers</a:t>
            </a:r>
            <a:endParaRPr/>
          </a:p>
        </p:txBody>
      </p:sp>
      <p:graphicFrame>
        <p:nvGraphicFramePr>
          <p:cNvPr id="636" name="Google Shape;636;p35"/>
          <p:cNvGraphicFramePr/>
          <p:nvPr/>
        </p:nvGraphicFramePr>
        <p:xfrm>
          <a:off x="1451918" y="2172728"/>
          <a:ext cx="3000000" cy="3000000"/>
        </p:xfrm>
        <a:graphic>
          <a:graphicData uri="http://schemas.openxmlformats.org/drawingml/2006/table">
            <a:tbl>
              <a:tblPr firstRow="1" bandRow="1">
                <a:noFill/>
                <a:tableStyleId>{F324EF8F-D19B-4226-80E9-84E9C546692E}</a:tableStyleId>
              </a:tblPr>
              <a:tblGrid>
                <a:gridCol w="1966300">
                  <a:extLst>
                    <a:ext uri="{9D8B030D-6E8A-4147-A177-3AD203B41FA5}">
                      <a16:colId xmlns:a16="http://schemas.microsoft.com/office/drawing/2014/main" val="20000"/>
                    </a:ext>
                  </a:extLst>
                </a:gridCol>
                <a:gridCol w="3235300">
                  <a:extLst>
                    <a:ext uri="{9D8B030D-6E8A-4147-A177-3AD203B41FA5}">
                      <a16:colId xmlns:a16="http://schemas.microsoft.com/office/drawing/2014/main" val="20001"/>
                    </a:ext>
                  </a:extLst>
                </a:gridCol>
              </a:tblGrid>
              <a:tr h="4534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Role</a:t>
                      </a:r>
                      <a:endParaRPr sz="1400" u="none" strike="noStrike" cap="none"/>
                    </a:p>
                  </a:txBody>
                  <a:tcPr marL="91450" marR="91450" marT="45725" marB="45725"/>
                </a:tc>
                <a:extLst>
                  <a:ext uri="{0D108BD9-81ED-4DB2-BD59-A6C34878D82A}">
                    <a16:rowId xmlns:a16="http://schemas.microsoft.com/office/drawing/2014/main" val="10000"/>
                  </a:ext>
                </a:extLst>
              </a:tr>
              <a:tr h="3411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Jay Sims - Bagshaw</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Trebuchet MS"/>
                        <a:buNone/>
                      </a:pPr>
                      <a:r>
                        <a:rPr lang="en-US" sz="1400" u="none" strike="noStrike" cap="none"/>
                        <a:t>Welfare Officer AVRY Female </a:t>
                      </a:r>
                      <a:endParaRPr sz="1400" u="none" strike="noStrike" cap="none"/>
                    </a:p>
                  </a:txBody>
                  <a:tcPr marL="91450" marR="91450" marT="45725" marB="45725"/>
                </a:tc>
                <a:extLst>
                  <a:ext uri="{0D108BD9-81ED-4DB2-BD59-A6C34878D82A}">
                    <a16:rowId xmlns:a16="http://schemas.microsoft.com/office/drawing/2014/main" val="10001"/>
                  </a:ext>
                </a:extLst>
              </a:tr>
              <a:tr h="3411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Alan Button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Welfare Officer AVR Male</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1"/>
        <p:cNvGrpSpPr/>
        <p:nvPr/>
      </p:nvGrpSpPr>
      <p:grpSpPr>
        <a:xfrm>
          <a:off x="0" y="0"/>
          <a:ext cx="0" cy="0"/>
          <a:chOff x="0" y="0"/>
          <a:chExt cx="0" cy="0"/>
        </a:xfrm>
      </p:grpSpPr>
      <p:sp>
        <p:nvSpPr>
          <p:cNvPr id="642" name="Google Shape;642;p36"/>
          <p:cNvSpPr txBox="1"/>
          <p:nvPr/>
        </p:nvSpPr>
        <p:spPr>
          <a:xfrm>
            <a:off x="1424484" y="5870326"/>
            <a:ext cx="5054974" cy="72211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43" name="Google Shape;643;p36"/>
          <p:cNvPicPr preferRelativeResize="0"/>
          <p:nvPr/>
        </p:nvPicPr>
        <p:blipFill rotWithShape="1">
          <a:blip r:embed="rId3">
            <a:alphaModFix/>
          </a:blip>
          <a:srcRect/>
          <a:stretch/>
        </p:blipFill>
        <p:spPr>
          <a:xfrm>
            <a:off x="914492" y="265562"/>
            <a:ext cx="5417482" cy="6326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p:nvPr/>
        </p:nvSpPr>
        <p:spPr>
          <a:xfrm>
            <a:off x="393759" y="414785"/>
            <a:ext cx="8428500" cy="5898000"/>
          </a:xfrm>
          <a:prstGeom prst="rect">
            <a:avLst/>
          </a:prstGeom>
          <a:solidFill>
            <a:srgbClr val="FFFFFF"/>
          </a:solidFill>
          <a:ln>
            <a:noFill/>
          </a:ln>
          <a:effectLst>
            <a:outerShdw blurRad="63500" dist="17780" dir="5400000" algn="t"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graphicFrame>
        <p:nvGraphicFramePr>
          <p:cNvPr id="194" name="Google Shape;194;p6"/>
          <p:cNvGraphicFramePr/>
          <p:nvPr/>
        </p:nvGraphicFramePr>
        <p:xfrm>
          <a:off x="328270" y="41422"/>
          <a:ext cx="8559450" cy="6816700"/>
        </p:xfrm>
        <a:graphic>
          <a:graphicData uri="http://schemas.openxmlformats.org/drawingml/2006/table">
            <a:tbl>
              <a:tblPr>
                <a:noFill/>
                <a:tableStyleId>{D7B5DEA9-7514-45CB-9A26-C71D3BD13332}</a:tableStyleId>
              </a:tblPr>
              <a:tblGrid>
                <a:gridCol w="2449675">
                  <a:extLst>
                    <a:ext uri="{9D8B030D-6E8A-4147-A177-3AD203B41FA5}">
                      <a16:colId xmlns:a16="http://schemas.microsoft.com/office/drawing/2014/main" val="20000"/>
                    </a:ext>
                  </a:extLst>
                </a:gridCol>
                <a:gridCol w="547550">
                  <a:extLst>
                    <a:ext uri="{9D8B030D-6E8A-4147-A177-3AD203B41FA5}">
                      <a16:colId xmlns:a16="http://schemas.microsoft.com/office/drawing/2014/main" val="20001"/>
                    </a:ext>
                  </a:extLst>
                </a:gridCol>
                <a:gridCol w="2536150">
                  <a:extLst>
                    <a:ext uri="{9D8B030D-6E8A-4147-A177-3AD203B41FA5}">
                      <a16:colId xmlns:a16="http://schemas.microsoft.com/office/drawing/2014/main" val="20002"/>
                    </a:ext>
                  </a:extLst>
                </a:gridCol>
                <a:gridCol w="489925">
                  <a:extLst>
                    <a:ext uri="{9D8B030D-6E8A-4147-A177-3AD203B41FA5}">
                      <a16:colId xmlns:a16="http://schemas.microsoft.com/office/drawing/2014/main" val="20003"/>
                    </a:ext>
                  </a:extLst>
                </a:gridCol>
                <a:gridCol w="2536150">
                  <a:extLst>
                    <a:ext uri="{9D8B030D-6E8A-4147-A177-3AD203B41FA5}">
                      <a16:colId xmlns:a16="http://schemas.microsoft.com/office/drawing/2014/main" val="20004"/>
                    </a:ext>
                  </a:extLst>
                </a:gridCol>
              </a:tblGrid>
              <a:tr h="372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1"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Income</a:t>
                      </a:r>
                      <a:endParaRPr sz="1400" b="1"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a:t>
                      </a:r>
                      <a:endParaRPr sz="1400" b="1"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Expenditure</a:t>
                      </a:r>
                      <a:endParaRPr sz="1400" b="1" i="0" u="none" strike="noStrike" cap="none">
                        <a:solidFill>
                          <a:srgbClr val="000000"/>
                        </a:solidFill>
                        <a:latin typeface="Arial"/>
                        <a:ea typeface="Arial"/>
                        <a:cs typeface="Arial"/>
                        <a:sym typeface="Arial"/>
                      </a:endParaRPr>
                    </a:p>
                  </a:txBody>
                  <a:tcPr marL="6075" marR="6075" marT="6075" marB="0" anchor="ctr"/>
                </a:tc>
                <a:extLst>
                  <a:ext uri="{0D108BD9-81ED-4DB2-BD59-A6C34878D82A}">
                    <a16:rowId xmlns:a16="http://schemas.microsoft.com/office/drawing/2014/main" val="10000"/>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Membership</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8,326.50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468.18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1"/>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EA Subs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2,737.00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2,749.36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2"/>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Presentation Night</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2,197.00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5,210.55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3"/>
                  </a:ext>
                </a:extLst>
              </a:tr>
              <a:tr h="2965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Other Social</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742.37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4"/>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Club Kit</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879.00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518.40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5"/>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AVR Half</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11,389.10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9,138.84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6"/>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AVR OTH</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6,320.00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4,748.00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7"/>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AVR 5k</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3,472.00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2,745.80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8"/>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Other AVR Races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27.00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306.75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09"/>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Other Races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980.80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0"/>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AVT</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1,323.96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1,538.80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1"/>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Special Projects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428.00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580.00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2"/>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Coaching</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837.76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3"/>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Volunteers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                          -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4"/>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Other</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                 474.38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7,242.27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5"/>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Fees</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4,657.95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6"/>
                  </a:ext>
                </a:extLst>
              </a:tr>
              <a:tr h="298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Tfr to Deposit A/C</a:t>
                      </a:r>
                      <a:endParaRPr sz="1400" b="0"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                          -   </a:t>
                      </a: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17"/>
                  </a:ext>
                </a:extLst>
              </a:tr>
              <a:tr h="2965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u="none" strike="noStrike" cap="none">
                          <a:solidFill>
                            <a:srgbClr val="C00000"/>
                          </a:solidFill>
                          <a:latin typeface="Arial"/>
                          <a:ea typeface="Arial"/>
                          <a:cs typeface="Arial"/>
                          <a:sym typeface="Arial"/>
                        </a:rPr>
                        <a:t> </a:t>
                      </a:r>
                      <a:endParaRPr sz="1400" b="0" i="0" u="none" strike="noStrike" cap="none">
                        <a:solidFill>
                          <a:srgbClr val="C00000"/>
                        </a:solidFill>
                        <a:latin typeface="Arial"/>
                        <a:ea typeface="Arial"/>
                        <a:cs typeface="Arial"/>
                        <a:sym typeface="Arial"/>
                      </a:endParaRPr>
                    </a:p>
                  </a:txBody>
                  <a:tcPr marL="6075" marR="6075" marT="6075" marB="0" anchor="ctr"/>
                </a:tc>
                <a:extLst>
                  <a:ext uri="{0D108BD9-81ED-4DB2-BD59-A6C34878D82A}">
                    <a16:rowId xmlns:a16="http://schemas.microsoft.com/office/drawing/2014/main" val="10018"/>
                  </a:ext>
                </a:extLst>
              </a:tr>
              <a:tr h="3092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Total</a:t>
                      </a:r>
                      <a:endParaRPr sz="1400" b="1"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a:t>
                      </a:r>
                      <a:endParaRPr sz="1400" b="1"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         37,573.94 </a:t>
                      </a:r>
                      <a:endParaRPr sz="1400" b="1" i="0" u="none" strike="noStrike" cap="none">
                        <a:solidFill>
                          <a:srgbClr val="000000"/>
                        </a:solidFill>
                        <a:latin typeface="Arial"/>
                        <a:ea typeface="Arial"/>
                        <a:cs typeface="Arial"/>
                        <a:sym typeface="Arial"/>
                      </a:endParaRPr>
                    </a:p>
                  </a:txBody>
                  <a:tcPr marL="6075" marR="6075" marT="6075" marB="0" anchor="ct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a:t>
                      </a:r>
                      <a:endParaRPr sz="1400" b="1"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solidFill>
                            <a:srgbClr val="C00000"/>
                          </a:solidFill>
                          <a:latin typeface="Arial"/>
                          <a:ea typeface="Arial"/>
                          <a:cs typeface="Arial"/>
                          <a:sym typeface="Arial"/>
                        </a:rPr>
                        <a:t>-£         42,465.83 </a:t>
                      </a:r>
                      <a:endParaRPr sz="1400" b="1" i="0" u="none" strike="noStrike" cap="none">
                        <a:solidFill>
                          <a:srgbClr val="C00000"/>
                        </a:solidFill>
                        <a:latin typeface="Arial"/>
                        <a:ea typeface="Arial"/>
                        <a:cs typeface="Arial"/>
                        <a:sym typeface="Arial"/>
                      </a:endParaRPr>
                    </a:p>
                  </a:txBody>
                  <a:tcPr marL="6075" marR="6075" marT="6075" marB="0" anchor="ctr"/>
                </a:tc>
                <a:extLst>
                  <a:ext uri="{0D108BD9-81ED-4DB2-BD59-A6C34878D82A}">
                    <a16:rowId xmlns:a16="http://schemas.microsoft.com/office/drawing/2014/main" val="10019"/>
                  </a:ext>
                </a:extLst>
              </a:tr>
              <a:tr h="296500">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txBody>
                  <a:tcPr marL="6075" marR="6075" marT="6075" marB="0" anchor="b"/>
                </a:tc>
                <a:tc>
                  <a:txBody>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Arial"/>
                        <a:ea typeface="Arial"/>
                        <a:cs typeface="Arial"/>
                        <a:sym typeface="Arial"/>
                      </a:endParaRPr>
                    </a:p>
                  </a:txBody>
                  <a:tcPr marL="6075" marR="6075" marT="6075" marB="0" anchor="b"/>
                </a:tc>
                <a:extLst>
                  <a:ext uri="{0D108BD9-81ED-4DB2-BD59-A6C34878D82A}">
                    <a16:rowId xmlns:a16="http://schemas.microsoft.com/office/drawing/2014/main" val="10020"/>
                  </a:ext>
                </a:extLst>
              </a:tr>
              <a:tr h="441600">
                <a:tc gridSpan="4">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   Annual Balance</a:t>
                      </a:r>
                      <a:endParaRPr sz="1400" b="1" i="0" u="none" strike="noStrike" cap="none">
                        <a:solidFill>
                          <a:srgbClr val="000000"/>
                        </a:solidFill>
                        <a:latin typeface="Arial"/>
                        <a:ea typeface="Arial"/>
                        <a:cs typeface="Arial"/>
                        <a:sym typeface="Arial"/>
                      </a:endParaRPr>
                    </a:p>
                  </a:txBody>
                  <a:tcPr marL="6075" marR="6075" marT="6075"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solidFill>
                            <a:srgbClr val="C00000"/>
                          </a:solidFill>
                          <a:latin typeface="Arial"/>
                          <a:ea typeface="Arial"/>
                          <a:cs typeface="Arial"/>
                          <a:sym typeface="Arial"/>
                        </a:rPr>
                        <a:t>-£           4,891.89 </a:t>
                      </a:r>
                      <a:endParaRPr sz="1400" b="1" i="0" u="none" strike="noStrike" cap="none">
                        <a:solidFill>
                          <a:srgbClr val="C00000"/>
                        </a:solidFill>
                        <a:latin typeface="Arial"/>
                        <a:ea typeface="Arial"/>
                        <a:cs typeface="Arial"/>
                        <a:sym typeface="Arial"/>
                      </a:endParaRPr>
                    </a:p>
                  </a:txBody>
                  <a:tcPr marL="6075" marR="6075" marT="6075" marB="0" anchor="ctr"/>
                </a:tc>
                <a:extLst>
                  <a:ext uri="{0D108BD9-81ED-4DB2-BD59-A6C34878D82A}">
                    <a16:rowId xmlns:a16="http://schemas.microsoft.com/office/drawing/2014/main" val="1002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grpSp>
        <p:nvGrpSpPr>
          <p:cNvPr id="200" name="Google Shape;200;p7"/>
          <p:cNvGrpSpPr/>
          <p:nvPr/>
        </p:nvGrpSpPr>
        <p:grpSpPr>
          <a:xfrm>
            <a:off x="0" y="-8467"/>
            <a:ext cx="9144001" cy="6866467"/>
            <a:chOff x="0" y="-8467"/>
            <a:chExt cx="12192000" cy="6866467"/>
          </a:xfrm>
        </p:grpSpPr>
        <p:cxnSp>
          <p:nvCxnSpPr>
            <p:cNvPr id="201" name="Google Shape;201;p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02" name="Google Shape;202;p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03" name="Google Shape;203;p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4" name="Google Shape;204;p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5" name="Google Shape;205;p7"/>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6" name="Google Shape;206;p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7" name="Google Shape;207;p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8" name="Google Shape;208;p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9" name="Google Shape;209;p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0" name="Google Shape;210;p7"/>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11" name="Google Shape;211;p7"/>
          <p:cNvSpPr/>
          <p:nvPr/>
        </p:nvSpPr>
        <p:spPr>
          <a:xfrm>
            <a:off x="0" y="0"/>
            <a:ext cx="9141714"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12" name="Google Shape;212;p7"/>
          <p:cNvGrpSpPr/>
          <p:nvPr/>
        </p:nvGrpSpPr>
        <p:grpSpPr>
          <a:xfrm>
            <a:off x="0" y="-8467"/>
            <a:ext cx="9144001" cy="6866467"/>
            <a:chOff x="0" y="-8467"/>
            <a:chExt cx="12192000" cy="6866467"/>
          </a:xfrm>
        </p:grpSpPr>
        <p:cxnSp>
          <p:nvCxnSpPr>
            <p:cNvPr id="213" name="Google Shape;213;p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14" name="Google Shape;214;p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5" name="Google Shape;215;p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6" name="Google Shape;216;p7"/>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7" name="Google Shape;217;p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8" name="Google Shape;218;p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19" name="Google Shape;219;p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20" name="Google Shape;220;p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21" name="Google Shape;221;p7"/>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22" name="Google Shape;222;p7"/>
          <p:cNvSpPr/>
          <p:nvPr/>
        </p:nvSpPr>
        <p:spPr>
          <a:xfrm>
            <a:off x="357759" y="480060"/>
            <a:ext cx="8428482" cy="5897880"/>
          </a:xfrm>
          <a:prstGeom prst="rect">
            <a:avLst/>
          </a:prstGeom>
          <a:solidFill>
            <a:srgbClr val="FFFFFF"/>
          </a:solidFill>
          <a:ln>
            <a:noFill/>
          </a:ln>
          <a:effectLst>
            <a:outerShdw blurRad="63500" dist="17780" dir="5400000" algn="t" rotWithShape="0">
              <a:srgbClr val="000000">
                <a:alpha val="4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Trebuchet MS"/>
                <a:ea typeface="Trebuchet MS"/>
                <a:cs typeface="Trebuchet MS"/>
                <a:sym typeface="Trebuchet MS"/>
              </a:rPr>
              <a:t>F</a:t>
            </a:r>
            <a:endParaRPr sz="1800" b="0" i="0" u="none" strike="noStrike" cap="none">
              <a:solidFill>
                <a:schemeClr val="lt1"/>
              </a:solidFill>
              <a:latin typeface="Trebuchet MS"/>
              <a:ea typeface="Trebuchet MS"/>
              <a:cs typeface="Trebuchet MS"/>
              <a:sym typeface="Trebuchet MS"/>
            </a:endParaRPr>
          </a:p>
        </p:txBody>
      </p:sp>
      <p:pic>
        <p:nvPicPr>
          <p:cNvPr id="223" name="Google Shape;223;p7" descr="C:\Users\Andrew\Documents\AVR\Picture1.png"/>
          <p:cNvPicPr preferRelativeResize="0"/>
          <p:nvPr/>
        </p:nvPicPr>
        <p:blipFill rotWithShape="1">
          <a:blip r:embed="rId3">
            <a:alphaModFix/>
          </a:blip>
          <a:srcRect/>
          <a:stretch/>
        </p:blipFill>
        <p:spPr>
          <a:xfrm>
            <a:off x="211560" y="116632"/>
            <a:ext cx="1152128" cy="1159860"/>
          </a:xfrm>
          <a:prstGeom prst="rect">
            <a:avLst/>
          </a:prstGeom>
          <a:noFill/>
          <a:ln>
            <a:noFill/>
          </a:ln>
        </p:spPr>
      </p:pic>
      <p:sp>
        <p:nvSpPr>
          <p:cNvPr id="224" name="Google Shape;224;p7"/>
          <p:cNvSpPr txBox="1"/>
          <p:nvPr/>
        </p:nvSpPr>
        <p:spPr>
          <a:xfrm>
            <a:off x="1363700" y="698850"/>
            <a:ext cx="68712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800"/>
              <a:buFont typeface="Arial"/>
              <a:buNone/>
            </a:pPr>
            <a:r>
              <a:rPr lang="en-US" sz="3800" b="1" i="0" u="none" strike="noStrike" cap="none">
                <a:solidFill>
                  <a:schemeClr val="accent1"/>
                </a:solidFill>
                <a:latin typeface="Trebuchet MS"/>
                <a:ea typeface="Trebuchet MS"/>
                <a:cs typeface="Trebuchet MS"/>
                <a:sym typeface="Trebuchet MS"/>
              </a:rPr>
              <a:t>Financial Status</a:t>
            </a:r>
            <a:endParaRPr sz="1400" b="0" i="0" u="none" strike="noStrike" cap="none">
              <a:solidFill>
                <a:srgbClr val="000000"/>
              </a:solidFill>
              <a:latin typeface="Arial"/>
              <a:ea typeface="Arial"/>
              <a:cs typeface="Arial"/>
              <a:sym typeface="Arial"/>
            </a:endParaRPr>
          </a:p>
        </p:txBody>
      </p:sp>
      <p:graphicFrame>
        <p:nvGraphicFramePr>
          <p:cNvPr id="225" name="Google Shape;225;p7"/>
          <p:cNvGraphicFramePr/>
          <p:nvPr/>
        </p:nvGraphicFramePr>
        <p:xfrm>
          <a:off x="2155913" y="1864992"/>
          <a:ext cx="4517050" cy="3514825"/>
        </p:xfrm>
        <a:graphic>
          <a:graphicData uri="http://schemas.openxmlformats.org/drawingml/2006/table">
            <a:tbl>
              <a:tblPr>
                <a:noFill/>
                <a:tableStyleId>{D7B5DEA9-7514-45CB-9A26-C71D3BD13332}</a:tableStyleId>
              </a:tblPr>
              <a:tblGrid>
                <a:gridCol w="2870075">
                  <a:extLst>
                    <a:ext uri="{9D8B030D-6E8A-4147-A177-3AD203B41FA5}">
                      <a16:colId xmlns:a16="http://schemas.microsoft.com/office/drawing/2014/main" val="20000"/>
                    </a:ext>
                  </a:extLst>
                </a:gridCol>
                <a:gridCol w="1646975">
                  <a:extLst>
                    <a:ext uri="{9D8B030D-6E8A-4147-A177-3AD203B41FA5}">
                      <a16:colId xmlns:a16="http://schemas.microsoft.com/office/drawing/2014/main" val="20001"/>
                    </a:ext>
                  </a:extLst>
                </a:gridCol>
              </a:tblGrid>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sng" strike="noStrike" cap="none">
                          <a:latin typeface="Arial"/>
                          <a:ea typeface="Arial"/>
                          <a:cs typeface="Arial"/>
                          <a:sym typeface="Arial"/>
                        </a:rPr>
                        <a:t>Financial Status</a:t>
                      </a:r>
                      <a:endParaRPr sz="1600" b="1" i="0" u="sng" strike="noStrike" cap="none">
                        <a:solidFill>
                          <a:srgbClr val="000000"/>
                        </a:solidFill>
                        <a:latin typeface="Arial"/>
                        <a:ea typeface="Arial"/>
                        <a:cs typeface="Arial"/>
                        <a:sym typeface="Arial"/>
                      </a:endParaRPr>
                    </a:p>
                  </a:txBody>
                  <a:tcPr marL="6350" marR="6350" marT="6350" marB="0" anchor="b"/>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latin typeface="Arial"/>
                          <a:ea typeface="Arial"/>
                          <a:cs typeface="Arial"/>
                          <a:sym typeface="Arial"/>
                        </a:rPr>
                        <a:t>2023</a:t>
                      </a:r>
                      <a:endParaRPr sz="1600" b="1" i="0" u="none" strike="noStrike" cap="none">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val="10000"/>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Bank - Current account</a:t>
                      </a:r>
                      <a:endParaRPr sz="1600" b="0" i="0" u="none" strike="noStrike" cap="none">
                        <a:solidFill>
                          <a:srgbClr val="000000"/>
                        </a:solidFill>
                        <a:latin typeface="Arial"/>
                        <a:ea typeface="Arial"/>
                        <a:cs typeface="Arial"/>
                        <a:sym typeface="Arial"/>
                      </a:endParaRPr>
                    </a:p>
                  </a:txBody>
                  <a:tcPr marL="6350" marR="6350" marT="6350" marB="0" anchor="b"/>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 £12,680.02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1"/>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Bank - Deposit account</a:t>
                      </a:r>
                      <a:endParaRPr sz="1600" b="0" i="0" u="none" strike="noStrike" cap="none">
                        <a:solidFill>
                          <a:srgbClr val="000000"/>
                        </a:solidFill>
                        <a:latin typeface="Arial"/>
                        <a:ea typeface="Arial"/>
                        <a:cs typeface="Arial"/>
                        <a:sym typeface="Arial"/>
                      </a:endParaRPr>
                    </a:p>
                  </a:txBody>
                  <a:tcPr marL="6350" marR="6350" marT="6350" marB="0" anchor="b"/>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 £  5,115.89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2"/>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Cash in hand</a:t>
                      </a:r>
                      <a:endParaRPr sz="1600" b="0" i="0" u="none" strike="noStrike" cap="none">
                        <a:solidFill>
                          <a:srgbClr val="000000"/>
                        </a:solidFill>
                        <a:latin typeface="Arial"/>
                        <a:ea typeface="Arial"/>
                        <a:cs typeface="Arial"/>
                        <a:sym typeface="Arial"/>
                      </a:endParaRPr>
                    </a:p>
                  </a:txBody>
                  <a:tcPr marL="6350" marR="6350" marT="6350" marB="0" anchor="b"/>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u="none" strike="noStrike" cap="none">
                          <a:latin typeface="Arial"/>
                          <a:ea typeface="Arial"/>
                          <a:cs typeface="Arial"/>
                          <a:sym typeface="Arial"/>
                        </a:rPr>
                        <a:t> £            -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3"/>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sng" strike="noStrike" cap="none">
                          <a:latin typeface="Arial"/>
                          <a:ea typeface="Arial"/>
                          <a:cs typeface="Arial"/>
                          <a:sym typeface="Arial"/>
                        </a:rPr>
                        <a:t>Total Cash Assets</a:t>
                      </a:r>
                      <a:endParaRPr sz="1600" b="1" i="0" u="sng" strike="noStrike" cap="none">
                        <a:solidFill>
                          <a:srgbClr val="000000"/>
                        </a:solidFill>
                        <a:latin typeface="Arial"/>
                        <a:ea typeface="Arial"/>
                        <a:cs typeface="Arial"/>
                        <a:sym typeface="Arial"/>
                      </a:endParaRPr>
                    </a:p>
                  </a:txBody>
                  <a:tcPr marL="6350" marR="6350" marT="6350" marB="0" anchor="b">
                    <a:solidFill>
                      <a:srgbClr val="FFFFCC"/>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u="sng" strike="noStrike" cap="none">
                          <a:latin typeface="Arial"/>
                          <a:ea typeface="Arial"/>
                          <a:cs typeface="Arial"/>
                          <a:sym typeface="Arial"/>
                        </a:rPr>
                        <a:t> £17,795.91 </a:t>
                      </a:r>
                      <a:endParaRPr sz="1600" b="1" i="0" u="sng" strike="noStrike" cap="none">
                        <a:solidFill>
                          <a:srgbClr val="000000"/>
                        </a:solidFill>
                        <a:latin typeface="Arial"/>
                        <a:ea typeface="Arial"/>
                        <a:cs typeface="Arial"/>
                        <a:sym typeface="Arial"/>
                      </a:endParaRPr>
                    </a:p>
                  </a:txBody>
                  <a:tcPr marL="6350" marR="6350" marT="6350" marB="0" anchor="b">
                    <a:solidFill>
                      <a:srgbClr val="FFFFCC"/>
                    </a:solidFill>
                  </a:tcPr>
                </a:tc>
                <a:extLst>
                  <a:ext uri="{0D108BD9-81ED-4DB2-BD59-A6C34878D82A}">
                    <a16:rowId xmlns:a16="http://schemas.microsoft.com/office/drawing/2014/main" val="10004"/>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Stock of Club kit</a:t>
                      </a:r>
                      <a:endParaRPr sz="1600" b="0" i="0" u="none" strike="noStrike" cap="none">
                        <a:solidFill>
                          <a:srgbClr val="000000"/>
                        </a:solidFill>
                        <a:latin typeface="Arial"/>
                        <a:ea typeface="Arial"/>
                        <a:cs typeface="Arial"/>
                        <a:sym typeface="Arial"/>
                      </a:endParaRPr>
                    </a:p>
                  </a:txBody>
                  <a:tcPr marL="6350" marR="6350" marT="6350" marB="0" anchor="b"/>
                </a:tc>
                <a:tc>
                  <a:txBody>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 £  3,139.00 </a:t>
                      </a:r>
                      <a:endParaRPr sz="1600" b="0" i="0" u="none" strike="noStrike" cap="none">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val="10005"/>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Cash held by EntryCentral</a:t>
                      </a:r>
                      <a:endParaRPr sz="1600" b="0" i="0" u="none" strike="noStrike" cap="none">
                        <a:solidFill>
                          <a:srgbClr val="000000"/>
                        </a:solidFill>
                        <a:latin typeface="Arial"/>
                        <a:ea typeface="Arial"/>
                        <a:cs typeface="Arial"/>
                        <a:sym typeface="Arial"/>
                      </a:endParaRPr>
                    </a:p>
                  </a:txBody>
                  <a:tcPr marL="6350" marR="6350" marT="6350" marB="0" anchor="ctr"/>
                </a:tc>
                <a:tc>
                  <a:txBody>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 £       50.00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6"/>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Cash held by AVT</a:t>
                      </a:r>
                      <a:endParaRPr sz="1600" b="0" i="0" u="none" strike="noStrike" cap="none">
                        <a:solidFill>
                          <a:srgbClr val="000000"/>
                        </a:solidFill>
                        <a:latin typeface="Arial"/>
                        <a:ea typeface="Arial"/>
                        <a:cs typeface="Arial"/>
                        <a:sym typeface="Arial"/>
                      </a:endParaRPr>
                    </a:p>
                  </a:txBody>
                  <a:tcPr marL="6350" marR="6350" marT="6350" marB="0" anchor="ctr"/>
                </a:tc>
                <a:tc>
                  <a:txBody>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 £     984.68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7"/>
                  </a:ext>
                </a:extLst>
              </a:tr>
              <a:tr h="3502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Fixed Assets</a:t>
                      </a:r>
                      <a:endParaRPr sz="1600" b="0" i="0" u="none" strike="noStrike" cap="none">
                        <a:solidFill>
                          <a:srgbClr val="000000"/>
                        </a:solidFill>
                        <a:latin typeface="Arial"/>
                        <a:ea typeface="Arial"/>
                        <a:cs typeface="Arial"/>
                        <a:sym typeface="Arial"/>
                      </a:endParaRPr>
                    </a:p>
                  </a:txBody>
                  <a:tcPr marL="6350" marR="6350" marT="6350" marB="0" anchor="ctr"/>
                </a:tc>
                <a:tc>
                  <a:txBody>
                    <a:bodyPr/>
                    <a:lstStyle/>
                    <a:p>
                      <a:pPr marL="0" marR="0" lvl="0" indent="0" algn="r"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 £  3,078.10 </a:t>
                      </a:r>
                      <a:endParaRPr sz="1600" b="0" i="0" u="none" strike="noStrike" cap="none">
                        <a:solidFill>
                          <a:srgbClr val="000000"/>
                        </a:solidFill>
                        <a:latin typeface="Arial"/>
                        <a:ea typeface="Arial"/>
                        <a:cs typeface="Arial"/>
                        <a:sym typeface="Arial"/>
                      </a:endParaRPr>
                    </a:p>
                  </a:txBody>
                  <a:tcPr marL="6350" marR="6350" marT="6350" marB="0" anchor="b"/>
                </a:tc>
                <a:extLst>
                  <a:ext uri="{0D108BD9-81ED-4DB2-BD59-A6C34878D82A}">
                    <a16:rowId xmlns:a16="http://schemas.microsoft.com/office/drawing/2014/main" val="10008"/>
                  </a:ext>
                </a:extLst>
              </a:tr>
              <a:tr h="3623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sng" strike="noStrike" cap="none">
                          <a:latin typeface="Arial"/>
                          <a:ea typeface="Arial"/>
                          <a:cs typeface="Arial"/>
                          <a:sym typeface="Arial"/>
                        </a:rPr>
                        <a:t>Total Assets</a:t>
                      </a:r>
                      <a:endParaRPr sz="1600" b="1" i="0" u="sng" strike="noStrike" cap="none">
                        <a:solidFill>
                          <a:srgbClr val="000000"/>
                        </a:solidFill>
                        <a:latin typeface="Arial"/>
                        <a:ea typeface="Arial"/>
                        <a:cs typeface="Arial"/>
                        <a:sym typeface="Arial"/>
                      </a:endParaRPr>
                    </a:p>
                  </a:txBody>
                  <a:tcPr marL="6350" marR="6350" marT="6350" marB="0" anchor="b">
                    <a:solidFill>
                      <a:srgbClr val="FFFFCC"/>
                    </a:solidFill>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u="sng" strike="noStrike" cap="none">
                          <a:latin typeface="Arial"/>
                          <a:ea typeface="Arial"/>
                          <a:cs typeface="Arial"/>
                          <a:sym typeface="Arial"/>
                        </a:rPr>
                        <a:t> £25,047.69 </a:t>
                      </a:r>
                      <a:endParaRPr sz="1600" b="1" i="0" u="sng" strike="noStrike" cap="none">
                        <a:solidFill>
                          <a:srgbClr val="000000"/>
                        </a:solidFill>
                        <a:latin typeface="Arial"/>
                        <a:ea typeface="Arial"/>
                        <a:cs typeface="Arial"/>
                        <a:sym typeface="Arial"/>
                      </a:endParaRPr>
                    </a:p>
                  </a:txBody>
                  <a:tcPr marL="6350" marR="6350" marT="6350" marB="0" anchor="b">
                    <a:solidFill>
                      <a:srgbClr val="FFFFCC"/>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8" descr="C:\Users\Andrew\Documents\AVR\Picture1.png"/>
          <p:cNvPicPr preferRelativeResize="0"/>
          <p:nvPr/>
        </p:nvPicPr>
        <p:blipFill rotWithShape="1">
          <a:blip r:embed="rId3">
            <a:alphaModFix/>
          </a:blip>
          <a:srcRect/>
          <a:stretch/>
        </p:blipFill>
        <p:spPr>
          <a:xfrm>
            <a:off x="7861560" y="98632"/>
            <a:ext cx="1152128" cy="1159860"/>
          </a:xfrm>
          <a:prstGeom prst="rect">
            <a:avLst/>
          </a:prstGeom>
          <a:noFill/>
          <a:ln>
            <a:noFill/>
          </a:ln>
        </p:spPr>
      </p:pic>
      <p:sp>
        <p:nvSpPr>
          <p:cNvPr id="232" name="Google Shape;232;p8"/>
          <p:cNvSpPr txBox="1"/>
          <p:nvPr/>
        </p:nvSpPr>
        <p:spPr>
          <a:xfrm>
            <a:off x="1240975" y="0"/>
            <a:ext cx="5368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chemeClr val="accent1"/>
                </a:solidFill>
                <a:latin typeface="Trebuchet MS"/>
                <a:ea typeface="Trebuchet MS"/>
                <a:cs typeface="Trebuchet MS"/>
                <a:sym typeface="Trebuchet MS"/>
              </a:rPr>
              <a:t>AVR Races 2023</a:t>
            </a:r>
            <a:endParaRPr sz="1400" b="0" i="0" u="none" strike="noStrike" cap="none">
              <a:solidFill>
                <a:srgbClr val="000000"/>
              </a:solidFill>
              <a:latin typeface="Arial"/>
              <a:ea typeface="Arial"/>
              <a:cs typeface="Arial"/>
              <a:sym typeface="Arial"/>
            </a:endParaRPr>
          </a:p>
        </p:txBody>
      </p:sp>
      <p:graphicFrame>
        <p:nvGraphicFramePr>
          <p:cNvPr id="233" name="Google Shape;233;p8"/>
          <p:cNvGraphicFramePr/>
          <p:nvPr/>
        </p:nvGraphicFramePr>
        <p:xfrm>
          <a:off x="936171" y="1012009"/>
          <a:ext cx="6019775" cy="5064590"/>
        </p:xfrm>
        <a:graphic>
          <a:graphicData uri="http://schemas.openxmlformats.org/drawingml/2006/table">
            <a:tbl>
              <a:tblPr>
                <a:noFill/>
                <a:tableStyleId>{E3A9C78C-ED80-4853-9913-70DFF6F69403}</a:tableStyleId>
              </a:tblPr>
              <a:tblGrid>
                <a:gridCol w="1472275">
                  <a:extLst>
                    <a:ext uri="{9D8B030D-6E8A-4147-A177-3AD203B41FA5}">
                      <a16:colId xmlns:a16="http://schemas.microsoft.com/office/drawing/2014/main" val="20000"/>
                    </a:ext>
                  </a:extLst>
                </a:gridCol>
                <a:gridCol w="291575">
                  <a:extLst>
                    <a:ext uri="{9D8B030D-6E8A-4147-A177-3AD203B41FA5}">
                      <a16:colId xmlns:a16="http://schemas.microsoft.com/office/drawing/2014/main" val="20001"/>
                    </a:ext>
                  </a:extLst>
                </a:gridCol>
                <a:gridCol w="1391075">
                  <a:extLst>
                    <a:ext uri="{9D8B030D-6E8A-4147-A177-3AD203B41FA5}">
                      <a16:colId xmlns:a16="http://schemas.microsoft.com/office/drawing/2014/main" val="20002"/>
                    </a:ext>
                  </a:extLst>
                </a:gridCol>
                <a:gridCol w="1611600">
                  <a:extLst>
                    <a:ext uri="{9D8B030D-6E8A-4147-A177-3AD203B41FA5}">
                      <a16:colId xmlns:a16="http://schemas.microsoft.com/office/drawing/2014/main" val="20003"/>
                    </a:ext>
                  </a:extLst>
                </a:gridCol>
                <a:gridCol w="1253250">
                  <a:extLst>
                    <a:ext uri="{9D8B030D-6E8A-4147-A177-3AD203B41FA5}">
                      <a16:colId xmlns:a16="http://schemas.microsoft.com/office/drawing/2014/main" val="20004"/>
                    </a:ext>
                  </a:extLst>
                </a:gridCol>
              </a:tblGrid>
              <a:tr h="276625">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Races</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Income</a:t>
                      </a:r>
                      <a:endParaRPr sz="1600" b="1" i="0" u="none" strike="noStrike" cap="none">
                        <a:latin typeface="Arial"/>
                        <a:ea typeface="Arial"/>
                        <a:cs typeface="Arial"/>
                        <a:sym typeface="Arial"/>
                      </a:endParaRPr>
                    </a:p>
                  </a:txBody>
                  <a:tcPr marL="7325" marR="7325" marT="7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Expenditure</a:t>
                      </a:r>
                      <a:endParaRPr sz="1600" b="1" i="0" u="none" strike="noStrike" cap="none">
                        <a:latin typeface="Arial"/>
                        <a:ea typeface="Arial"/>
                        <a:cs typeface="Arial"/>
                        <a:sym typeface="Arial"/>
                      </a:endParaRPr>
                    </a:p>
                  </a:txBody>
                  <a:tcPr marL="7325" marR="7325" marT="7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Balance</a:t>
                      </a:r>
                      <a:endParaRPr sz="1600" b="1" i="0" u="none" strike="noStrike" cap="none">
                        <a:latin typeface="Arial"/>
                        <a:ea typeface="Arial"/>
                        <a:cs typeface="Arial"/>
                        <a:sym typeface="Arial"/>
                      </a:endParaRPr>
                    </a:p>
                  </a:txBody>
                  <a:tcPr marL="7325" marR="7325" marT="73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459600">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Half</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£ 10,911.00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7,207.96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£ 3,703.04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459600">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OTH</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6,320.00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3,214.00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£ 3,106.00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415600">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600" b="1"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96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5k May</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1,471.00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906.20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564.80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4"/>
                  </a:ext>
                </a:extLst>
              </a:tr>
              <a:tr h="496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5k June</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790.00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804.80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9C0006"/>
                          </a:solidFill>
                          <a:latin typeface="Arial"/>
                          <a:ea typeface="Arial"/>
                          <a:cs typeface="Arial"/>
                          <a:sym typeface="Arial"/>
                        </a:rPr>
                        <a:t>-£      14.80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5"/>
                  </a:ext>
                </a:extLst>
              </a:tr>
              <a:tr h="496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5k July</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630.00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762.50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9C0006"/>
                          </a:solidFill>
                          <a:latin typeface="Arial"/>
                          <a:ea typeface="Arial"/>
                          <a:cs typeface="Arial"/>
                          <a:sym typeface="Arial"/>
                        </a:rPr>
                        <a:t>-£    132.50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6"/>
                  </a:ext>
                </a:extLst>
              </a:tr>
              <a:tr h="496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5k H'cap</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581.00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267.30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313.70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7"/>
                  </a:ext>
                </a:extLst>
              </a:tr>
              <a:tr h="1569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600" b="1"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9687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AVR 5k Total</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3,472.00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  2,740.80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731.20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9"/>
                  </a:ext>
                </a:extLst>
              </a:tr>
              <a:tr h="258025">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endParaRPr sz="1600" b="0"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latin typeface="Arial"/>
                        <a:ea typeface="Arial"/>
                        <a:cs typeface="Arial"/>
                        <a:sym typeface="Arial"/>
                      </a:endParaRPr>
                    </a:p>
                  </a:txBody>
                  <a:tcPr marL="7325" marR="7325" marT="73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59600">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Totals</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D7EE"/>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£ 20,703.00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C0006"/>
                          </a:solidFill>
                          <a:latin typeface="Arial"/>
                          <a:ea typeface="Arial"/>
                          <a:cs typeface="Arial"/>
                          <a:sym typeface="Arial"/>
                        </a:rPr>
                        <a:t>-£13,162.76 </a:t>
                      </a:r>
                      <a:endParaRPr sz="1600" b="0"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£ 7,540.24 </a:t>
                      </a:r>
                      <a:endParaRPr sz="1600" b="1" i="0" u="none" strike="noStrike" cap="none">
                        <a:latin typeface="Arial"/>
                        <a:ea typeface="Arial"/>
                        <a:cs typeface="Arial"/>
                        <a:sym typeface="Arial"/>
                      </a:endParaRPr>
                    </a:p>
                  </a:txBody>
                  <a:tcPr marL="7325" marR="7325" marT="73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grpSp>
        <p:nvGrpSpPr>
          <p:cNvPr id="238" name="Google Shape;238;p9"/>
          <p:cNvGrpSpPr/>
          <p:nvPr/>
        </p:nvGrpSpPr>
        <p:grpSpPr>
          <a:xfrm>
            <a:off x="0" y="-8467"/>
            <a:ext cx="9144001" cy="6866467"/>
            <a:chOff x="0" y="-8467"/>
            <a:chExt cx="12192000" cy="6866467"/>
          </a:xfrm>
        </p:grpSpPr>
        <p:cxnSp>
          <p:nvCxnSpPr>
            <p:cNvPr id="239" name="Google Shape;239;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40" name="Google Shape;240;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41" name="Google Shape;241;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2" name="Google Shape;242;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3" name="Google Shape;243;p9"/>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4" name="Google Shape;244;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5" name="Google Shape;245;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6" name="Google Shape;246;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7" name="Google Shape;247;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8" name="Google Shape;248;p9"/>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49" name="Google Shape;249;p9"/>
          <p:cNvSpPr/>
          <p:nvPr/>
        </p:nvSpPr>
        <p:spPr>
          <a:xfrm>
            <a:off x="0" y="0"/>
            <a:ext cx="914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50" name="Google Shape;250;p9"/>
          <p:cNvGrpSpPr/>
          <p:nvPr/>
        </p:nvGrpSpPr>
        <p:grpSpPr>
          <a:xfrm>
            <a:off x="0" y="-8467"/>
            <a:ext cx="9144001" cy="6866467"/>
            <a:chOff x="0" y="-8467"/>
            <a:chExt cx="12192000" cy="6866467"/>
          </a:xfrm>
        </p:grpSpPr>
        <p:cxnSp>
          <p:nvCxnSpPr>
            <p:cNvPr id="251" name="Google Shape;251;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52" name="Google Shape;252;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3" name="Google Shape;253;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4" name="Google Shape;254;p9"/>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5" name="Google Shape;255;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6" name="Google Shape;256;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7" name="Google Shape;257;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8" name="Google Shape;258;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59" name="Google Shape;259;p9"/>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60" name="Google Shape;260;p9"/>
          <p:cNvSpPr/>
          <p:nvPr/>
        </p:nvSpPr>
        <p:spPr>
          <a:xfrm>
            <a:off x="357750" y="287375"/>
            <a:ext cx="8428500" cy="608640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1" name="Google Shape;261;p9"/>
          <p:cNvSpPr txBox="1">
            <a:spLocks noGrp="1"/>
          </p:cNvSpPr>
          <p:nvPr>
            <p:ph type="body" idx="1"/>
          </p:nvPr>
        </p:nvSpPr>
        <p:spPr>
          <a:xfrm>
            <a:off x="1170150" y="992775"/>
            <a:ext cx="6803700" cy="4291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40"/>
              <a:buNone/>
            </a:pPr>
            <a:r>
              <a:rPr lang="en-US" sz="1470" b="1">
                <a:solidFill>
                  <a:schemeClr val="accent1"/>
                </a:solidFill>
              </a:rPr>
              <a:t>Spend Against Budgets</a:t>
            </a:r>
            <a:endParaRPr sz="1470" b="1">
              <a:solidFill>
                <a:schemeClr val="accent1"/>
              </a:solidFill>
            </a:endParaRPr>
          </a:p>
          <a:p>
            <a:pPr marL="0" lvl="0" indent="0" algn="l" rtl="0">
              <a:lnSpc>
                <a:spcPct val="80000"/>
              </a:lnSpc>
              <a:spcBef>
                <a:spcPts val="0"/>
              </a:spcBef>
              <a:spcAft>
                <a:spcPts val="0"/>
              </a:spcAft>
              <a:buSzPts val="358"/>
              <a:buNone/>
            </a:pPr>
            <a:r>
              <a:rPr lang="en-US" sz="787" b="1" u="sng">
                <a:solidFill>
                  <a:srgbClr val="000000"/>
                </a:solidFill>
                <a:latin typeface="Arial"/>
                <a:ea typeface="Arial"/>
                <a:cs typeface="Arial"/>
                <a:sym typeface="Arial"/>
              </a:rPr>
              <a:t>Budgets:</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ctr" rtl="0">
              <a:lnSpc>
                <a:spcPct val="80000"/>
              </a:lnSpc>
              <a:spcBef>
                <a:spcPts val="0"/>
              </a:spcBef>
              <a:spcAft>
                <a:spcPts val="0"/>
              </a:spcAft>
              <a:buSzPts val="358"/>
              <a:buNone/>
            </a:pPr>
            <a:r>
              <a:rPr lang="en-US" sz="852" b="1">
                <a:solidFill>
                  <a:srgbClr val="000000"/>
                </a:solidFill>
                <a:latin typeface="Calibri"/>
                <a:ea typeface="Calibri"/>
                <a:cs typeface="Calibri"/>
                <a:sym typeface="Calibri"/>
              </a:rPr>
              <a:t>Set</a:t>
            </a:r>
            <a:endParaRPr sz="1177" b="1">
              <a:solidFill>
                <a:srgbClr val="000000"/>
              </a:solidFill>
              <a:latin typeface="Arial"/>
              <a:ea typeface="Arial"/>
              <a:cs typeface="Arial"/>
              <a:sym typeface="Arial"/>
            </a:endParaRPr>
          </a:p>
          <a:p>
            <a:pPr marL="0" lvl="0" indent="0" algn="ctr" rtl="0">
              <a:lnSpc>
                <a:spcPct val="80000"/>
              </a:lnSpc>
              <a:spcBef>
                <a:spcPts val="0"/>
              </a:spcBef>
              <a:spcAft>
                <a:spcPts val="0"/>
              </a:spcAft>
              <a:buSzPts val="358"/>
              <a:buNone/>
            </a:pPr>
            <a:r>
              <a:rPr lang="en-US" sz="852" b="1">
                <a:solidFill>
                  <a:srgbClr val="000000"/>
                </a:solidFill>
                <a:latin typeface="Calibri"/>
                <a:ea typeface="Calibri"/>
                <a:cs typeface="Calibri"/>
                <a:sym typeface="Calibri"/>
              </a:rPr>
              <a:t>Income</a:t>
            </a:r>
            <a:endParaRPr sz="1177" b="1">
              <a:solidFill>
                <a:srgbClr val="000000"/>
              </a:solidFill>
              <a:latin typeface="Arial"/>
              <a:ea typeface="Arial"/>
              <a:cs typeface="Arial"/>
              <a:sym typeface="Arial"/>
            </a:endParaRPr>
          </a:p>
          <a:p>
            <a:pPr marL="0" lvl="0" indent="0" algn="ctr" rtl="0">
              <a:lnSpc>
                <a:spcPct val="80000"/>
              </a:lnSpc>
              <a:spcBef>
                <a:spcPts val="0"/>
              </a:spcBef>
              <a:spcAft>
                <a:spcPts val="0"/>
              </a:spcAft>
              <a:buSzPts val="358"/>
              <a:buNone/>
            </a:pPr>
            <a:r>
              <a:rPr lang="en-US" sz="852" b="1">
                <a:solidFill>
                  <a:srgbClr val="000000"/>
                </a:solidFill>
                <a:latin typeface="Calibri"/>
                <a:ea typeface="Calibri"/>
                <a:cs typeface="Calibri"/>
                <a:sym typeface="Calibri"/>
              </a:rPr>
              <a:t>Spend</a:t>
            </a:r>
            <a:endParaRPr sz="1177" b="1">
              <a:solidFill>
                <a:srgbClr val="000000"/>
              </a:solidFill>
              <a:latin typeface="Arial"/>
              <a:ea typeface="Arial"/>
              <a:cs typeface="Arial"/>
              <a:sym typeface="Arial"/>
            </a:endParaRPr>
          </a:p>
          <a:p>
            <a:pPr marL="0" lvl="0" indent="0" algn="ctr" rtl="0">
              <a:lnSpc>
                <a:spcPct val="80000"/>
              </a:lnSpc>
              <a:spcBef>
                <a:spcPts val="0"/>
              </a:spcBef>
              <a:spcAft>
                <a:spcPts val="0"/>
              </a:spcAft>
              <a:buSzPts val="358"/>
              <a:buNone/>
            </a:pPr>
            <a:r>
              <a:rPr lang="en-US" sz="852" b="1">
                <a:solidFill>
                  <a:srgbClr val="000000"/>
                </a:solidFill>
                <a:latin typeface="Calibri"/>
                <a:ea typeface="Calibri"/>
                <a:cs typeface="Calibri"/>
                <a:sym typeface="Calibri"/>
              </a:rPr>
              <a:t>Remaining</a:t>
            </a:r>
            <a:endParaRPr sz="1177" b="1">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Fees</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5,000.00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4,626.57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373.43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Coaching</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2,500.00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837.76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1,662.24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Volunteers</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1,000.00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1,000.00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Social</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ct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1,000.00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742.37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257.63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Presentation Night 2022/3</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2,500.00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2,572.00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5,330.57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9C0006"/>
                </a:solidFill>
                <a:latin typeface="Calibri"/>
                <a:ea typeface="Calibri"/>
                <a:cs typeface="Calibri"/>
                <a:sym typeface="Calibri"/>
              </a:rPr>
              <a:t>-£      258.57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787">
                <a:solidFill>
                  <a:srgbClr val="000000"/>
                </a:solidFill>
                <a:latin typeface="Arial"/>
                <a:ea typeface="Arial"/>
                <a:cs typeface="Arial"/>
                <a:sym typeface="Arial"/>
              </a:rPr>
              <a:t>Presentation Night 2023/4</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2,500.00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175.00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351.91 </a:t>
            </a:r>
            <a:endParaRPr sz="1177">
              <a:solidFill>
                <a:srgbClr val="000000"/>
              </a:solidFill>
              <a:latin typeface="Arial"/>
              <a:ea typeface="Arial"/>
              <a:cs typeface="Arial"/>
              <a:sym typeface="Arial"/>
            </a:endParaRPr>
          </a:p>
          <a:p>
            <a:pPr marL="0" lvl="0" indent="0" algn="r" rtl="0">
              <a:lnSpc>
                <a:spcPct val="80000"/>
              </a:lnSpc>
              <a:spcBef>
                <a:spcPts val="0"/>
              </a:spcBef>
              <a:spcAft>
                <a:spcPts val="0"/>
              </a:spcAft>
              <a:buSzPts val="358"/>
              <a:buNone/>
            </a:pPr>
            <a:r>
              <a:rPr lang="en-US" sz="852">
                <a:solidFill>
                  <a:srgbClr val="000000"/>
                </a:solidFill>
                <a:latin typeface="Calibri"/>
                <a:ea typeface="Calibri"/>
                <a:cs typeface="Calibri"/>
                <a:sym typeface="Calibri"/>
              </a:rPr>
              <a:t> £    2,323.09 </a:t>
            </a:r>
            <a:endParaRPr sz="1177">
              <a:solidFill>
                <a:srgbClr val="000000"/>
              </a:solidFill>
              <a:latin typeface="Arial"/>
              <a:ea typeface="Arial"/>
              <a:cs typeface="Arial"/>
              <a:sym typeface="Arial"/>
            </a:endParaRPr>
          </a:p>
          <a:p>
            <a:pPr marL="0" lvl="0" indent="0" algn="l" rtl="0">
              <a:lnSpc>
                <a:spcPct val="80000"/>
              </a:lnSpc>
              <a:spcBef>
                <a:spcPts val="0"/>
              </a:spcBef>
              <a:spcAft>
                <a:spcPts val="0"/>
              </a:spcAft>
              <a:buClr>
                <a:schemeClr val="dk1"/>
              </a:buClr>
              <a:buSzPts val="1440"/>
              <a:buFont typeface="Arial"/>
              <a:buNone/>
            </a:pPr>
            <a:endParaRPr sz="1470" b="1">
              <a:solidFill>
                <a:schemeClr val="accent1"/>
              </a:solidFill>
            </a:endParaRPr>
          </a:p>
        </p:txBody>
      </p:sp>
      <p:pic>
        <p:nvPicPr>
          <p:cNvPr id="262" name="Google Shape;262;p9"/>
          <p:cNvPicPr preferRelativeResize="0"/>
          <p:nvPr/>
        </p:nvPicPr>
        <p:blipFill rotWithShape="1">
          <a:blip r:embed="rId3">
            <a:alphaModFix/>
          </a:blip>
          <a:srcRect/>
          <a:stretch/>
        </p:blipFill>
        <p:spPr>
          <a:xfrm>
            <a:off x="357750" y="287375"/>
            <a:ext cx="8428500" cy="6086400"/>
          </a:xfrm>
          <a:prstGeom prst="rect">
            <a:avLst/>
          </a:prstGeom>
          <a:noFill/>
          <a:ln>
            <a:noFill/>
          </a:ln>
        </p:spPr>
      </p:pic>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3129</Words>
  <Application>Microsoft Office PowerPoint</Application>
  <PresentationFormat>On-screen Show (4:3)</PresentationFormat>
  <Paragraphs>602</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Times New Roman</vt:lpstr>
      <vt:lpstr>Noto Sans Symbols</vt:lpstr>
      <vt:lpstr>Calibri</vt:lpstr>
      <vt:lpstr>Trebuchet MS</vt:lpstr>
      <vt:lpstr>Quattrocento Sans</vt:lpstr>
      <vt:lpstr>Arial</vt:lpstr>
      <vt:lpstr>Facet</vt:lpstr>
      <vt:lpstr>AVR AGM Agenda 2024</vt:lpstr>
      <vt:lpstr>Chair’s Welcome</vt:lpstr>
      <vt:lpstr>PowerPoint Presentation</vt:lpstr>
      <vt:lpstr>Agree Minutes of Previous AGM</vt:lpstr>
      <vt:lpstr>PowerPoint Presentation</vt:lpstr>
      <vt:lpstr>PowerPoint Presentation</vt:lpstr>
      <vt:lpstr>PowerPoint Presentation</vt:lpstr>
      <vt:lpstr>PowerPoint Presentation</vt:lpstr>
      <vt:lpstr>PowerPoint Presentation</vt:lpstr>
      <vt:lpstr>PowerPoint Presentation</vt:lpstr>
      <vt:lpstr>Secretaries Report</vt:lpstr>
      <vt:lpstr>PowerPoint Presentation</vt:lpstr>
      <vt:lpstr>PowerPoint Presentation</vt:lpstr>
      <vt:lpstr>Membership Report</vt:lpstr>
      <vt:lpstr>Off Road Report</vt:lpstr>
      <vt:lpstr>For AVR 2022/23 season Veryan Cranston was a clear ladies Off Road winner with 39 points, being 1st AVR lady in 7 out of 8 races 25 points ahead of Fiona Newman who came 2nd and Fiona Gibbs 3rd. For the men Frank Lamerton came 1st, Richard Newman 2nd and Gary Macalister 3rd. Out of 5 races run Gary MacAlister came 1st or 2nd AVR in 4 of them.       Mike Towler came 1st AVR all three races he ran. AVR were 4th in both team divisions  1and 2 .  3 races for the 2023/24 season have taken place, Gemma Knudsen leads as AVR 1st lady, Isabella McNally 2nd and Fiona Gibbs 3rd. For the men, Ben Mees is in AVR 1st placed followed by Gary Day and Daniel Colman. All to play for!   During the 2023 season 26 ladies and 40 men took part but only 10 and 14  respectively took part in more then 1 race. For the 2024 Season, 17 ladies and  32 men have taken part so far. For Over the Hills 34 AVR runners took part,  White Horse Gallup had 30 AVR runners - fantastic. For Yarnbury Yomp 6  runners – Oh!  </vt:lpstr>
      <vt:lpstr>Many races struggled post Covid with registration numbers. The situation (at least for League events) is better in 2023/24 in that some races are sold out with waiting lists and others are filling up more quickly. Other events are still adverting early bird discounts indicating, as a minimum, nervousness.  For AVR league entrants numbers have varied from 6 to &gt;30 people. Off Road is very much a subset of the wider club membership with a loyal core. With the apparent general recovery in race registration, there should be an opportunity to widen interest in Off Road running.  League success is about entrant numbers as much as high performing runners - although it’s great to have those at the front collecting prizes. Chippenham and Royal Wootton Bassett are very effective in getting large teams out, and they win! AVR is one of the larger clubs in the area.  Should be possible to grow!! The challenge for 2024. </vt:lpstr>
      <vt:lpstr>PowerPoint Presentation</vt:lpstr>
      <vt:lpstr>Road Report</vt:lpstr>
      <vt:lpstr>Road Report</vt:lpstr>
      <vt:lpstr>PowerPoint Presentation</vt:lpstr>
      <vt:lpstr>PowerPoint Presentation</vt:lpstr>
      <vt:lpstr>PowerPoint Presentation</vt:lpstr>
      <vt:lpstr>PowerPoint Presentation</vt:lpstr>
      <vt:lpstr>AVRY Report</vt:lpstr>
      <vt:lpstr>AVRY Report</vt:lpstr>
      <vt:lpstr>AVT Report</vt:lpstr>
      <vt:lpstr>AVT News In Brief   - Working group roles established further   AVT league published online   AVT handbook finished and published  - Developed the AVT Pathways Messenger group  - 5 day a week swim offering now available (with financial benefit to both   Chillies and AVT - called the swim collaboration)  - Set up associated AVT swim messenger group  - Athletes competing at European and World Champs in 2023 all of which   placed in top 10 at either World or Europeans.  - Additional GB qualifiers e.g. Emily Dye, Jen Nattrass, Steve Clark, Sally Frawley   - Introduction of the AVT calendar available online   - Many from the AVT section completed Olympic distance or longer in    triathlon e.g. Long Course Weekend, Mumbles Centurion, people new to    Ironman entering both full and halves      Run to breakfast offered a great platform for AVT social, goal getters and     running at different distances</vt:lpstr>
      <vt:lpstr>PowerPoint Presentation</vt:lpstr>
      <vt:lpstr>- Support for some Ironman events with quite a few AVT entries into full and halves  - More integrations with the run section through semi-joint calendar of events  - More support for isolated bike and swim events e.g. Serpentine or Ride London or segment of the month  - AVT news to be streamlined a little further  - More promotion of AVT to the wider community  - Working on a template of weekly training on offer from swim to bike to brick  - Cycle coaching offers from Westbury Wheelers to AVT  - Nutrition workshop </vt:lpstr>
      <vt:lpstr>PowerPoint Presentation</vt:lpstr>
      <vt:lpstr>AVR Goal Getters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 Development Survey highlights </vt:lpstr>
      <vt:lpstr>Implementation and what‘s next </vt:lpstr>
      <vt:lpstr>PowerPoint Presentation</vt:lpstr>
      <vt:lpstr>Constitutional  Amendments</vt:lpstr>
      <vt:lpstr>Membership Fees</vt:lpstr>
      <vt:lpstr>Lifetime Membership</vt:lpstr>
      <vt:lpstr>PowerPoint Presentation</vt:lpstr>
      <vt:lpstr>Next Year</vt:lpstr>
      <vt:lpstr>Election of Committee</vt:lpstr>
      <vt:lpstr>Welfare Officers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AVR AGM Agenda 2024</dc:title>
  <dc:creator>Bodman, Victoria</dc:creator>
  <cp:lastModifiedBy>Dave Hyde | Medaco</cp:lastModifiedBy>
  <cp:revision>1</cp:revision>
  <dcterms:created xsi:type="dcterms:W3CDTF">2020-11-29T17:35:20Z</dcterms:created>
  <dcterms:modified xsi:type="dcterms:W3CDTF">2024-01-07T21:55:06Z</dcterms:modified>
</cp:coreProperties>
</file>